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57"/>
  </p:notesMasterIdLst>
  <p:sldIdLst>
    <p:sldId id="260" r:id="rId2"/>
    <p:sldId id="261" r:id="rId3"/>
    <p:sldId id="278" r:id="rId4"/>
    <p:sldId id="294" r:id="rId5"/>
    <p:sldId id="266" r:id="rId6"/>
    <p:sldId id="279" r:id="rId7"/>
    <p:sldId id="281" r:id="rId8"/>
    <p:sldId id="280" r:id="rId9"/>
    <p:sldId id="282" r:id="rId10"/>
    <p:sldId id="283" r:id="rId11"/>
    <p:sldId id="284" r:id="rId12"/>
    <p:sldId id="291" r:id="rId13"/>
    <p:sldId id="333" r:id="rId14"/>
    <p:sldId id="285" r:id="rId15"/>
    <p:sldId id="287" r:id="rId16"/>
    <p:sldId id="289" r:id="rId17"/>
    <p:sldId id="288" r:id="rId18"/>
    <p:sldId id="293" r:id="rId19"/>
    <p:sldId id="295" r:id="rId20"/>
    <p:sldId id="290" r:id="rId21"/>
    <p:sldId id="292" r:id="rId22"/>
    <p:sldId id="296" r:id="rId23"/>
    <p:sldId id="297" r:id="rId24"/>
    <p:sldId id="298" r:id="rId25"/>
    <p:sldId id="332" r:id="rId26"/>
    <p:sldId id="299" r:id="rId27"/>
    <p:sldId id="305" r:id="rId28"/>
    <p:sldId id="306" r:id="rId29"/>
    <p:sldId id="300" r:id="rId30"/>
    <p:sldId id="307" r:id="rId31"/>
    <p:sldId id="301" r:id="rId32"/>
    <p:sldId id="308" r:id="rId33"/>
    <p:sldId id="309" r:id="rId34"/>
    <p:sldId id="302" r:id="rId35"/>
    <p:sldId id="310" r:id="rId36"/>
    <p:sldId id="311" r:id="rId37"/>
    <p:sldId id="303" r:id="rId38"/>
    <p:sldId id="312" r:id="rId39"/>
    <p:sldId id="304" r:id="rId40"/>
    <p:sldId id="313" r:id="rId41"/>
    <p:sldId id="323" r:id="rId42"/>
    <p:sldId id="315" r:id="rId43"/>
    <p:sldId id="318" r:id="rId44"/>
    <p:sldId id="316" r:id="rId45"/>
    <p:sldId id="320" r:id="rId46"/>
    <p:sldId id="321" r:id="rId47"/>
    <p:sldId id="322" r:id="rId48"/>
    <p:sldId id="324" r:id="rId49"/>
    <p:sldId id="325" r:id="rId50"/>
    <p:sldId id="326" r:id="rId51"/>
    <p:sldId id="327" r:id="rId52"/>
    <p:sldId id="328" r:id="rId53"/>
    <p:sldId id="329" r:id="rId54"/>
    <p:sldId id="331" r:id="rId55"/>
    <p:sldId id="33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ndy.Tribuzio" initials="C" lastIdx="7" clrIdx="0">
    <p:extLst>
      <p:ext uri="{19B8F6BF-5375-455C-9EA6-DF929625EA0E}">
        <p15:presenceInfo xmlns:p15="http://schemas.microsoft.com/office/powerpoint/2012/main" userId="Cindy.Tribuz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0D1"/>
    <a:srgbClr val="F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png"/><Relationship Id="rId1" Type="http://schemas.openxmlformats.org/officeDocument/2006/relationships/image" Target="../media/image4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Relationship Id="rId6" Type="http://schemas.openxmlformats.org/officeDocument/2006/relationships/image" Target="../media/image88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4.png"/><Relationship Id="rId1" Type="http://schemas.openxmlformats.org/officeDocument/2006/relationships/image" Target="../media/image4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Relationship Id="rId6" Type="http://schemas.openxmlformats.org/officeDocument/2006/relationships/image" Target="../media/image88.png"/><Relationship Id="rId5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6763F-2A19-4F48-ADAF-9FE926C4B092}" type="doc">
      <dgm:prSet loTypeId="urn:microsoft.com/office/officeart/2005/8/layout/h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4CF869-F272-4691-8CB5-EBCB77CAC788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F50210-9493-4273-B9EA-10857EA9DAB0}" type="parTrans" cxnId="{DB29B06B-8988-4C4F-BDEC-3B56240B0C93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C0725D2-AE99-4D75-AE64-FD89AEE8F642}" type="sibTrans" cxnId="{DB29B06B-8988-4C4F-BDEC-3B56240B0C93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8926B1-1EB0-4778-BE46-05D993BF81B2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Fishery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37208A-AD5D-41F1-B10A-B76D086F00AA}" type="parTrans" cxnId="{B63ED955-F528-4A73-8499-C216D4D2D179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0628BC-A5FE-4755-B741-24ADC4A5466D}" type="sibTrans" cxnId="{B63ED955-F528-4A73-8499-C216D4D2D179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9112F8E-43D1-4505-A51A-4BD25ADF544C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05943B-30DC-44ED-B9BC-EFF1582F9E26}" type="parTrans" cxnId="{8E2225F7-D5A4-4418-B1E6-FE3AE4ED4498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D47681-CB8A-46DA-9847-2BC1AB76C85B}" type="sibTrans" cxnId="{8E2225F7-D5A4-4418-B1E6-FE3AE4ED4498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2BB5A7-CE9E-4421-BC95-D9FC6A5538BF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Model fits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EE3EFFA-9655-4FB5-A4FA-C2F99067565C}" type="parTrans" cxnId="{7062A9E9-2CC1-435D-9B5C-45319C51BE79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8602CBE-E996-4311-9FA8-D84A6133B8E1}" type="sibTrans" cxnId="{7062A9E9-2CC1-435D-9B5C-45319C51BE79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4F1487-F278-4106-8D16-5B3B01AEA1DA}">
      <dgm:prSet phldrT="[Text]" custT="1"/>
      <dgm:spPr/>
      <dgm:t>
        <a:bodyPr/>
        <a:lstStyle/>
        <a:p>
          <a:r>
            <a:rPr lang="en-US" sz="2700" dirty="0" err="1" smtClean="0">
              <a:latin typeface="Arial" panose="020B0604020202020204" pitchFamily="34" charset="0"/>
              <a:cs typeface="Arial" panose="020B0604020202020204" pitchFamily="34" charset="0"/>
            </a:rPr>
            <a:t>Params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8BBFD0-5FCF-42E8-B824-3E05E24BF59D}" type="parTrans" cxnId="{6061328F-55F1-42C7-B189-F8EC52FCC18E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FE77BB7-65F6-4C29-9321-9EA900A923C5}" type="sibTrans" cxnId="{6061328F-55F1-42C7-B189-F8EC52FCC18E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088D4F-5666-4E16-84A2-73759F8E6D6D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Recommendations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F7BA31-0594-4BBD-8679-336A8BD862F4}" type="parTrans" cxnId="{3E21565C-6266-455E-B0C0-3E7B9766DEDF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7269C06-7E33-41E1-830B-E43CB29F78EE}" type="sibTrans" cxnId="{3E21565C-6266-455E-B0C0-3E7B9766DEDF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1CFD06E-BE6F-4102-A8FD-607B58BFB3FC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Risk table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073C6D-469C-468F-A7E9-AD8C0C5C9553}" type="parTrans" cxnId="{29EA4656-E7A5-46D1-8E79-7E1B2B6DAD5D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24C996-2546-4FFF-AFC3-A45879B2D8EA}" type="sibTrans" cxnId="{29EA4656-E7A5-46D1-8E79-7E1B2B6DAD5D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E8E31D-7EAD-45A3-AD1B-1377065E298E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ABC/OFL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4A28BD-F335-4987-AF68-CEE27688E224}" type="parTrans" cxnId="{BD2819D9-5DCF-4DE8-98BD-BEDD67B3AFA6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A0A0AA-DFD3-435C-940F-C3A4B4188852}" type="sibTrans" cxnId="{BD2819D9-5DCF-4DE8-98BD-BEDD67B3AFA6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8B739E-26E4-43EE-AF73-9A1747A89AA5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Surveys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5613AF-1D6D-4830-9FEC-23F26BBC3035}" type="parTrans" cxnId="{94693EA3-C72F-47C1-9DD6-88A9C5F7B675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01AB44-9E85-4731-B1D4-AF65EA3C064C}" type="sibTrans" cxnId="{94693EA3-C72F-47C1-9DD6-88A9C5F7B675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0EA186-A2FE-4795-851C-65853FF500AB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Other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11BADA-D683-4563-BB87-65F2F3D90373}" type="parTrans" cxnId="{43A28544-88A7-48AA-852F-0B2DF68756FB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CD7A5E2-4376-4605-AD65-1062E0C2C19B}" type="sibTrans" cxnId="{43A28544-88A7-48AA-852F-0B2DF68756FB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9C7215-FC9C-4A58-BA6E-3A4A36FB2A54}">
      <dgm:prSet phldrT="[Text]" custT="1"/>
      <dgm:spPr/>
      <dgm:t>
        <a:bodyPr/>
        <a:lstStyle/>
        <a:p>
          <a:r>
            <a:rPr lang="en-US" sz="2700" dirty="0" smtClean="0">
              <a:latin typeface="Arial" panose="020B0604020202020204" pitchFamily="34" charset="0"/>
              <a:cs typeface="Arial" panose="020B0604020202020204" pitchFamily="34" charset="0"/>
            </a:rPr>
            <a:t>Derived quantities</a:t>
          </a:r>
          <a:endParaRPr lang="en-US" sz="2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CE25B0-9B74-4331-9DD1-FEC42CE0909F}" type="parTrans" cxnId="{D70DB952-5CD3-411B-9AF0-259069AF552F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FBA690-40C8-4318-A718-E0DA201E8F5F}" type="sibTrans" cxnId="{D70DB952-5CD3-411B-9AF0-259069AF552F}">
      <dgm:prSet/>
      <dgm:spPr/>
      <dgm:t>
        <a:bodyPr/>
        <a:lstStyle/>
        <a:p>
          <a:endParaRPr lang="en-US" sz="2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824BD0-FAC1-4120-BD64-45627692176E}" type="pres">
      <dgm:prSet presAssocID="{8646763F-2A19-4F48-ADAF-9FE926C4B092}" presName="linearFlow" presStyleCnt="0">
        <dgm:presLayoutVars>
          <dgm:dir/>
          <dgm:animLvl val="lvl"/>
          <dgm:resizeHandles/>
        </dgm:presLayoutVars>
      </dgm:prSet>
      <dgm:spPr/>
    </dgm:pt>
    <dgm:pt modelId="{23CAB27D-3DC4-4651-81D4-F7DB7A7AEDD4}" type="pres">
      <dgm:prSet presAssocID="{944CF869-F272-4691-8CB5-EBCB77CAC788}" presName="compositeNode" presStyleCnt="0">
        <dgm:presLayoutVars>
          <dgm:bulletEnabled val="1"/>
        </dgm:presLayoutVars>
      </dgm:prSet>
      <dgm:spPr/>
    </dgm:pt>
    <dgm:pt modelId="{B83C52E9-E85F-458D-8E37-7955D934FCBC}" type="pres">
      <dgm:prSet presAssocID="{944CF869-F272-4691-8CB5-EBCB77CAC788}" presName="imag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</dgm:spPr>
    </dgm:pt>
    <dgm:pt modelId="{CECCF2BB-769F-4813-AE37-C38BC937FC4E}" type="pres">
      <dgm:prSet presAssocID="{944CF869-F272-4691-8CB5-EBCB77CAC788}" presName="childNode" presStyleLbl="node1" presStyleIdx="0" presStyleCnt="3">
        <dgm:presLayoutVars>
          <dgm:bulletEnabled val="1"/>
        </dgm:presLayoutVars>
      </dgm:prSet>
      <dgm:spPr/>
    </dgm:pt>
    <dgm:pt modelId="{26C7B439-076F-497C-8E3F-17459A6467DC}" type="pres">
      <dgm:prSet presAssocID="{944CF869-F272-4691-8CB5-EBCB77CAC788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F73AD1E8-87B8-4B02-90C6-BEBDD7B3BB80}" type="pres">
      <dgm:prSet presAssocID="{BC0725D2-AE99-4D75-AE64-FD89AEE8F642}" presName="sibTrans" presStyleCnt="0"/>
      <dgm:spPr/>
    </dgm:pt>
    <dgm:pt modelId="{667218FB-6013-46DA-8D08-951D38076DAB}" type="pres">
      <dgm:prSet presAssocID="{79112F8E-43D1-4505-A51A-4BD25ADF544C}" presName="compositeNode" presStyleCnt="0">
        <dgm:presLayoutVars>
          <dgm:bulletEnabled val="1"/>
        </dgm:presLayoutVars>
      </dgm:prSet>
      <dgm:spPr/>
    </dgm:pt>
    <dgm:pt modelId="{725172C4-676D-4F0F-9279-DFC0B9AF746B}" type="pres">
      <dgm:prSet presAssocID="{79112F8E-43D1-4505-A51A-4BD25ADF544C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</dgm:spPr>
    </dgm:pt>
    <dgm:pt modelId="{823824CC-E259-48C2-8B5C-5E2B784C6EF1}" type="pres">
      <dgm:prSet presAssocID="{79112F8E-43D1-4505-A51A-4BD25ADF544C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CE81C1-D1F0-406D-B324-D3C59A099033}" type="pres">
      <dgm:prSet presAssocID="{79112F8E-43D1-4505-A51A-4BD25ADF544C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D64C8E88-A645-4BDE-A05C-7541E827EDE0}" type="pres">
      <dgm:prSet presAssocID="{AFD47681-CB8A-46DA-9847-2BC1AB76C85B}" presName="sibTrans" presStyleCnt="0"/>
      <dgm:spPr/>
    </dgm:pt>
    <dgm:pt modelId="{7E26F360-15B7-495B-BD9E-904AD8244B6C}" type="pres">
      <dgm:prSet presAssocID="{35088D4F-5666-4E16-84A2-73759F8E6D6D}" presName="compositeNode" presStyleCnt="0">
        <dgm:presLayoutVars>
          <dgm:bulletEnabled val="1"/>
        </dgm:presLayoutVars>
      </dgm:prSet>
      <dgm:spPr/>
    </dgm:pt>
    <dgm:pt modelId="{A7264E6A-06B9-41C0-9CC7-DA40F23ED9E0}" type="pres">
      <dgm:prSet presAssocID="{35088D4F-5666-4E16-84A2-73759F8E6D6D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BC1B43C-33E5-42D4-BB69-46EDB6CD0C07}" type="pres">
      <dgm:prSet presAssocID="{35088D4F-5666-4E16-84A2-73759F8E6D6D}" presName="childNode" presStyleLbl="node1" presStyleIdx="2" presStyleCnt="3">
        <dgm:presLayoutVars>
          <dgm:bulletEnabled val="1"/>
        </dgm:presLayoutVars>
      </dgm:prSet>
      <dgm:spPr/>
    </dgm:pt>
    <dgm:pt modelId="{DBEAA14A-E395-4797-9AFA-C75AB73A9A50}" type="pres">
      <dgm:prSet presAssocID="{35088D4F-5666-4E16-84A2-73759F8E6D6D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61328F-55F1-42C7-B189-F8EC52FCC18E}" srcId="{79112F8E-43D1-4505-A51A-4BD25ADF544C}" destId="{EC4F1487-F278-4106-8D16-5B3B01AEA1DA}" srcOrd="1" destOrd="0" parTransId="{998BBFD0-5FCF-42E8-B824-3E05E24BF59D}" sibTransId="{EFE77BB7-65F6-4C29-9321-9EA900A923C5}"/>
    <dgm:cxn modelId="{E2077FEC-8C7F-46F4-AACB-E576C0E3071A}" type="presOf" srcId="{0CE8E31D-7EAD-45A3-AD1B-1377065E298E}" destId="{5BC1B43C-33E5-42D4-BB69-46EDB6CD0C07}" srcOrd="0" destOrd="1" presId="urn:microsoft.com/office/officeart/2005/8/layout/hList2"/>
    <dgm:cxn modelId="{89AC2B65-EE97-4728-BB17-D6FD11751117}" type="presOf" srcId="{462BB5A7-CE9E-4421-BC95-D9FC6A5538BF}" destId="{823824CC-E259-48C2-8B5C-5E2B784C6EF1}" srcOrd="0" destOrd="0" presId="urn:microsoft.com/office/officeart/2005/8/layout/hList2"/>
    <dgm:cxn modelId="{28F8CABC-A276-41B3-B949-1100829E7EA9}" type="presOf" srcId="{EE8926B1-1EB0-4778-BE46-05D993BF81B2}" destId="{CECCF2BB-769F-4813-AE37-C38BC937FC4E}" srcOrd="0" destOrd="0" presId="urn:microsoft.com/office/officeart/2005/8/layout/hList2"/>
    <dgm:cxn modelId="{72F2F567-04AA-4AD0-9304-E412A91808C3}" type="presOf" srcId="{EC4F1487-F278-4106-8D16-5B3B01AEA1DA}" destId="{823824CC-E259-48C2-8B5C-5E2B784C6EF1}" srcOrd="0" destOrd="1" presId="urn:microsoft.com/office/officeart/2005/8/layout/hList2"/>
    <dgm:cxn modelId="{B63ED955-F528-4A73-8499-C216D4D2D179}" srcId="{944CF869-F272-4691-8CB5-EBCB77CAC788}" destId="{EE8926B1-1EB0-4778-BE46-05D993BF81B2}" srcOrd="0" destOrd="0" parTransId="{AB37208A-AD5D-41F1-B10A-B76D086F00AA}" sibTransId="{2E0628BC-A5FE-4755-B741-24ADC4A5466D}"/>
    <dgm:cxn modelId="{8E2225F7-D5A4-4418-B1E6-FE3AE4ED4498}" srcId="{8646763F-2A19-4F48-ADAF-9FE926C4B092}" destId="{79112F8E-43D1-4505-A51A-4BD25ADF544C}" srcOrd="1" destOrd="0" parTransId="{FB05943B-30DC-44ED-B9BC-EFF1582F9E26}" sibTransId="{AFD47681-CB8A-46DA-9847-2BC1AB76C85B}"/>
    <dgm:cxn modelId="{B3E9CB2A-D236-4BDA-B55E-7B06E8B7A5D5}" type="presOf" srcId="{944CF869-F272-4691-8CB5-EBCB77CAC788}" destId="{26C7B439-076F-497C-8E3F-17459A6467DC}" srcOrd="0" destOrd="0" presId="urn:microsoft.com/office/officeart/2005/8/layout/hList2"/>
    <dgm:cxn modelId="{94693EA3-C72F-47C1-9DD6-88A9C5F7B675}" srcId="{944CF869-F272-4691-8CB5-EBCB77CAC788}" destId="{0D8B739E-26E4-43EE-AF73-9A1747A89AA5}" srcOrd="1" destOrd="0" parTransId="{F95613AF-1D6D-4830-9FEC-23F26BBC3035}" sibTransId="{3201AB44-9E85-4731-B1D4-AF65EA3C064C}"/>
    <dgm:cxn modelId="{BD2819D9-5DCF-4DE8-98BD-BEDD67B3AFA6}" srcId="{35088D4F-5666-4E16-84A2-73759F8E6D6D}" destId="{0CE8E31D-7EAD-45A3-AD1B-1377065E298E}" srcOrd="1" destOrd="0" parTransId="{A04A28BD-F335-4987-AF68-CEE27688E224}" sibTransId="{6BA0A0AA-DFD3-435C-940F-C3A4B4188852}"/>
    <dgm:cxn modelId="{1A70702C-951F-4683-96EF-081F684D8446}" type="presOf" srcId="{0D8B739E-26E4-43EE-AF73-9A1747A89AA5}" destId="{CECCF2BB-769F-4813-AE37-C38BC937FC4E}" srcOrd="0" destOrd="1" presId="urn:microsoft.com/office/officeart/2005/8/layout/hList2"/>
    <dgm:cxn modelId="{29EA4656-E7A5-46D1-8E79-7E1B2B6DAD5D}" srcId="{35088D4F-5666-4E16-84A2-73759F8E6D6D}" destId="{91CFD06E-BE6F-4102-A8FD-607B58BFB3FC}" srcOrd="0" destOrd="0" parTransId="{75073C6D-469C-468F-A7E9-AD8C0C5C9553}" sibTransId="{6024C996-2546-4FFF-AFC3-A45879B2D8EA}"/>
    <dgm:cxn modelId="{BB1502FF-6B14-4309-9F68-080C7CDBABA1}" type="presOf" srcId="{35088D4F-5666-4E16-84A2-73759F8E6D6D}" destId="{DBEAA14A-E395-4797-9AFA-C75AB73A9A50}" srcOrd="0" destOrd="0" presId="urn:microsoft.com/office/officeart/2005/8/layout/hList2"/>
    <dgm:cxn modelId="{594BE9C0-F795-4CB9-BFCC-B3A9D45CE074}" type="presOf" srcId="{390EA186-A2FE-4795-851C-65853FF500AB}" destId="{CECCF2BB-769F-4813-AE37-C38BC937FC4E}" srcOrd="0" destOrd="2" presId="urn:microsoft.com/office/officeart/2005/8/layout/hList2"/>
    <dgm:cxn modelId="{DB29B06B-8988-4C4F-BDEC-3B56240B0C93}" srcId="{8646763F-2A19-4F48-ADAF-9FE926C4B092}" destId="{944CF869-F272-4691-8CB5-EBCB77CAC788}" srcOrd="0" destOrd="0" parTransId="{E4F50210-9493-4273-B9EA-10857EA9DAB0}" sibTransId="{BC0725D2-AE99-4D75-AE64-FD89AEE8F642}"/>
    <dgm:cxn modelId="{D6C05BA5-067F-41A9-A128-7F8A3E935B35}" type="presOf" srcId="{8646763F-2A19-4F48-ADAF-9FE926C4B092}" destId="{DB824BD0-FAC1-4120-BD64-45627692176E}" srcOrd="0" destOrd="0" presId="urn:microsoft.com/office/officeart/2005/8/layout/hList2"/>
    <dgm:cxn modelId="{106E6DDA-9947-44F4-8C52-F36C81C275E3}" type="presOf" srcId="{79112F8E-43D1-4505-A51A-4BD25ADF544C}" destId="{4ECE81C1-D1F0-406D-B324-D3C59A099033}" srcOrd="0" destOrd="0" presId="urn:microsoft.com/office/officeart/2005/8/layout/hList2"/>
    <dgm:cxn modelId="{4868AF61-A890-4EEA-8311-6002A6652594}" type="presOf" srcId="{339C7215-FC9C-4A58-BA6E-3A4A36FB2A54}" destId="{823824CC-E259-48C2-8B5C-5E2B784C6EF1}" srcOrd="0" destOrd="2" presId="urn:microsoft.com/office/officeart/2005/8/layout/hList2"/>
    <dgm:cxn modelId="{43A28544-88A7-48AA-852F-0B2DF68756FB}" srcId="{944CF869-F272-4691-8CB5-EBCB77CAC788}" destId="{390EA186-A2FE-4795-851C-65853FF500AB}" srcOrd="2" destOrd="0" parTransId="{CA11BADA-D683-4563-BB87-65F2F3D90373}" sibTransId="{ECD7A5E2-4376-4605-AD65-1062E0C2C19B}"/>
    <dgm:cxn modelId="{D70DB952-5CD3-411B-9AF0-259069AF552F}" srcId="{79112F8E-43D1-4505-A51A-4BD25ADF544C}" destId="{339C7215-FC9C-4A58-BA6E-3A4A36FB2A54}" srcOrd="2" destOrd="0" parTransId="{08CE25B0-9B74-4331-9DD1-FEC42CE0909F}" sibTransId="{FFFBA690-40C8-4318-A718-E0DA201E8F5F}"/>
    <dgm:cxn modelId="{3E21565C-6266-455E-B0C0-3E7B9766DEDF}" srcId="{8646763F-2A19-4F48-ADAF-9FE926C4B092}" destId="{35088D4F-5666-4E16-84A2-73759F8E6D6D}" srcOrd="2" destOrd="0" parTransId="{8FF7BA31-0594-4BBD-8679-336A8BD862F4}" sibTransId="{07269C06-7E33-41E1-830B-E43CB29F78EE}"/>
    <dgm:cxn modelId="{FBA8D272-57EC-46A7-96A5-61A946B21D88}" type="presOf" srcId="{91CFD06E-BE6F-4102-A8FD-607B58BFB3FC}" destId="{5BC1B43C-33E5-42D4-BB69-46EDB6CD0C07}" srcOrd="0" destOrd="0" presId="urn:microsoft.com/office/officeart/2005/8/layout/hList2"/>
    <dgm:cxn modelId="{7062A9E9-2CC1-435D-9B5C-45319C51BE79}" srcId="{79112F8E-43D1-4505-A51A-4BD25ADF544C}" destId="{462BB5A7-CE9E-4421-BC95-D9FC6A5538BF}" srcOrd="0" destOrd="0" parTransId="{AEE3EFFA-9655-4FB5-A4FA-C2F99067565C}" sibTransId="{98602CBE-E996-4311-9FA8-D84A6133B8E1}"/>
    <dgm:cxn modelId="{565BA809-CE0D-46F5-9DF3-114E381111A0}" type="presParOf" srcId="{DB824BD0-FAC1-4120-BD64-45627692176E}" destId="{23CAB27D-3DC4-4651-81D4-F7DB7A7AEDD4}" srcOrd="0" destOrd="0" presId="urn:microsoft.com/office/officeart/2005/8/layout/hList2"/>
    <dgm:cxn modelId="{1D7E1591-A3BB-49A1-9C0A-389E9CC79240}" type="presParOf" srcId="{23CAB27D-3DC4-4651-81D4-F7DB7A7AEDD4}" destId="{B83C52E9-E85F-458D-8E37-7955D934FCBC}" srcOrd="0" destOrd="0" presId="urn:microsoft.com/office/officeart/2005/8/layout/hList2"/>
    <dgm:cxn modelId="{39710D57-D0FB-4F2B-A69D-B24C0B6E1ED8}" type="presParOf" srcId="{23CAB27D-3DC4-4651-81D4-F7DB7A7AEDD4}" destId="{CECCF2BB-769F-4813-AE37-C38BC937FC4E}" srcOrd="1" destOrd="0" presId="urn:microsoft.com/office/officeart/2005/8/layout/hList2"/>
    <dgm:cxn modelId="{728AC623-180F-4999-8C30-98CAB3B92015}" type="presParOf" srcId="{23CAB27D-3DC4-4651-81D4-F7DB7A7AEDD4}" destId="{26C7B439-076F-497C-8E3F-17459A6467DC}" srcOrd="2" destOrd="0" presId="urn:microsoft.com/office/officeart/2005/8/layout/hList2"/>
    <dgm:cxn modelId="{B9382A36-4F1B-4F4A-A25F-4266D794108C}" type="presParOf" srcId="{DB824BD0-FAC1-4120-BD64-45627692176E}" destId="{F73AD1E8-87B8-4B02-90C6-BEBDD7B3BB80}" srcOrd="1" destOrd="0" presId="urn:microsoft.com/office/officeart/2005/8/layout/hList2"/>
    <dgm:cxn modelId="{A0B5BC56-C542-4125-8C70-C5489162D304}" type="presParOf" srcId="{DB824BD0-FAC1-4120-BD64-45627692176E}" destId="{667218FB-6013-46DA-8D08-951D38076DAB}" srcOrd="2" destOrd="0" presId="urn:microsoft.com/office/officeart/2005/8/layout/hList2"/>
    <dgm:cxn modelId="{BDA6CAA3-5E48-40F4-9EAA-16713D0C5026}" type="presParOf" srcId="{667218FB-6013-46DA-8D08-951D38076DAB}" destId="{725172C4-676D-4F0F-9279-DFC0B9AF746B}" srcOrd="0" destOrd="0" presId="urn:microsoft.com/office/officeart/2005/8/layout/hList2"/>
    <dgm:cxn modelId="{7BCE6165-5A06-4563-9B62-F4CC2C908ADB}" type="presParOf" srcId="{667218FB-6013-46DA-8D08-951D38076DAB}" destId="{823824CC-E259-48C2-8B5C-5E2B784C6EF1}" srcOrd="1" destOrd="0" presId="urn:microsoft.com/office/officeart/2005/8/layout/hList2"/>
    <dgm:cxn modelId="{5CBB60D4-3CA6-4300-9ADF-BCB3A2B79988}" type="presParOf" srcId="{667218FB-6013-46DA-8D08-951D38076DAB}" destId="{4ECE81C1-D1F0-406D-B324-D3C59A099033}" srcOrd="2" destOrd="0" presId="urn:microsoft.com/office/officeart/2005/8/layout/hList2"/>
    <dgm:cxn modelId="{1559BA97-0F04-4A8F-8B77-5C3F54E1B32E}" type="presParOf" srcId="{DB824BD0-FAC1-4120-BD64-45627692176E}" destId="{D64C8E88-A645-4BDE-A05C-7541E827EDE0}" srcOrd="3" destOrd="0" presId="urn:microsoft.com/office/officeart/2005/8/layout/hList2"/>
    <dgm:cxn modelId="{D86A26C5-3529-4728-B49E-8102106EA65F}" type="presParOf" srcId="{DB824BD0-FAC1-4120-BD64-45627692176E}" destId="{7E26F360-15B7-495B-BD9E-904AD8244B6C}" srcOrd="4" destOrd="0" presId="urn:microsoft.com/office/officeart/2005/8/layout/hList2"/>
    <dgm:cxn modelId="{014915D8-444C-45C9-924A-05621A8A4C97}" type="presParOf" srcId="{7E26F360-15B7-495B-BD9E-904AD8244B6C}" destId="{A7264E6A-06B9-41C0-9CC7-DA40F23ED9E0}" srcOrd="0" destOrd="0" presId="urn:microsoft.com/office/officeart/2005/8/layout/hList2"/>
    <dgm:cxn modelId="{1796F1E9-1DB9-4A84-BC86-16D4D697EC69}" type="presParOf" srcId="{7E26F360-15B7-495B-BD9E-904AD8244B6C}" destId="{5BC1B43C-33E5-42D4-BB69-46EDB6CD0C07}" srcOrd="1" destOrd="0" presId="urn:microsoft.com/office/officeart/2005/8/layout/hList2"/>
    <dgm:cxn modelId="{D3815668-A8C8-42B1-88B5-4AD9175703C8}" type="presParOf" srcId="{7E26F360-15B7-495B-BD9E-904AD8244B6C}" destId="{DBEAA14A-E395-4797-9AFA-C75AB73A9A5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E87194-3837-434F-9AFE-56359CDA4879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AFC94-1B26-4C69-A7E7-07DE59BF1E06}">
      <dgm:prSet phldrT="[Text]" custT="1"/>
      <dgm:spPr/>
      <dgm:t>
        <a:bodyPr/>
        <a:lstStyle/>
        <a:p>
          <a:r>
            <a:rPr lang="en-US" sz="2100" b="1" dirty="0" smtClean="0">
              <a:latin typeface="Arial" panose="020B0604020202020204" pitchFamily="34" charset="0"/>
              <a:cs typeface="Arial" panose="020B0604020202020204" pitchFamily="34" charset="0"/>
            </a:rPr>
            <a:t>Mean length increasing</a:t>
          </a:r>
          <a:endParaRPr lang="en-US" sz="2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2584B0-9A15-4B2B-9786-AC6E7451600D}" type="parTrans" cxnId="{35473390-6F5A-47F5-81EF-A2D7F023E9E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878927-5C11-4BDA-B9BB-BA55935C1761}" type="sibTrans" cxnId="{35473390-6F5A-47F5-81EF-A2D7F023E9E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C3830-3514-432F-B500-9665C64E864A}">
      <dgm:prSet phldrT="[Text]" custT="1"/>
      <dgm:spPr/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Fishery trending towards deeper water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6CECAA-D1FB-4D03-872C-7F7EA5A6A09F}" type="parTrans" cxnId="{84678CD3-14AD-4DE9-8E57-EE22E28F869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97FAE2-CE64-4909-8768-DD549F4BD456}" type="sibTrans" cxnId="{84678CD3-14AD-4DE9-8E57-EE22E28F869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7C5D65-C858-446F-A675-285573C1947F}">
      <dgm:prSet phldrT="[Text]" custT="1"/>
      <dgm:spPr/>
      <dgm:t>
        <a:bodyPr/>
        <a:lstStyle/>
        <a:p>
          <a:r>
            <a:rPr lang="en-US" sz="1800" dirty="0" smtClean="0">
              <a:latin typeface="Arial" panose="020B0604020202020204" pitchFamily="34" charset="0"/>
              <a:cs typeface="Arial" panose="020B0604020202020204" pitchFamily="34" charset="0"/>
            </a:rPr>
            <a:t>No small fish in length comps</a:t>
          </a:r>
          <a:endParaRPr lang="en-US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3D0CC0-C197-4340-8A7B-C37E3857C455}" type="parTrans" cxnId="{37662FB1-CB73-4E8A-98A9-0A1F62F4A55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5CDC27-1FED-4316-8EF5-F81BF26D828D}" type="sibTrans" cxnId="{37662FB1-CB73-4E8A-98A9-0A1F62F4A55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AFAC63-DC5D-48C3-81F4-FBB83702A35D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Increasing/positive trends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5F63A0-AF92-4B0A-97DE-27CC045D92B8}" type="parTrans" cxnId="{30704DBE-290F-4EEE-97D8-B636FED7193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6CC97A-7FE5-4BF0-9EFE-237BAB6FB636}" type="sibTrans" cxnId="{30704DBE-290F-4EEE-97D8-B636FED7193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ECE8A9-1171-47A7-A446-5B57676733A1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IPHC, ADF&amp;G, SWF bycatch all indicate increasing trends and see different aspects of </a:t>
          </a:r>
          <a:r>
            <a:rPr lang="en-US" dirty="0" err="1" smtClean="0">
              <a:latin typeface="Arial" panose="020B0604020202020204" pitchFamily="34" charset="0"/>
              <a:cs typeface="Arial" panose="020B0604020202020204" pitchFamily="34" charset="0"/>
            </a:rPr>
            <a:t>pop’n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8692F5-C98B-42FD-9ACA-443CC44161B3}" type="parTrans" cxnId="{502EB6FB-7B05-4F23-A17F-7535EF97EE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CF9BA4-9AC1-4348-8598-DC8B8ECE5C7E}" type="sibTrans" cxnId="{502EB6FB-7B05-4F23-A17F-7535EF97EE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FC5CF6-1D97-49D4-9017-D74C6850B444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4 of 6 most recent years in age-0 survey larger year classes, or, not 0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25CA60-3646-43D3-B5B7-68795EA13F76}" type="parTrans" cxnId="{19216AF1-A47C-4F21-A764-EFAEEB306C9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8367B1F-0581-4944-AF3B-51F8B01675F1}" type="sibTrans" cxnId="{19216AF1-A47C-4F21-A764-EFAEEB306C9E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59398A-B949-4570-AB9E-893A11AA6019}">
      <dgm:prSet phldrT="[Text]"/>
      <dgm:spPr/>
      <dgm:t>
        <a:bodyPr/>
        <a:lstStyle/>
        <a:p>
          <a:r>
            <a:rPr lang="en-US" dirty="0" smtClean="0">
              <a:latin typeface="Arial" panose="020B0604020202020204" pitchFamily="34" charset="0"/>
              <a:cs typeface="Arial" panose="020B0604020202020204" pitchFamily="34" charset="0"/>
            </a:rPr>
            <a:t>Last 3 years don’t have a lot of marine heat wave days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330E65-C480-4092-AD44-52DDCA45DA33}" type="parTrans" cxnId="{29552973-E3B1-42B8-A571-ABDC1C9EF93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E3BFAF-82E8-4EBC-A1CB-D9C7A271631A}" type="sibTrans" cxnId="{29552973-E3B1-42B8-A571-ABDC1C9EF93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40D248-E412-4F91-BC20-B51841289497}">
      <dgm:prSet phldrT="[Text]"/>
      <dgm:spPr/>
      <dgm:t>
        <a:bodyPr/>
        <a:lstStyle/>
        <a:p>
          <a:r>
            <a:rPr lang="en-US" b="1" dirty="0" smtClean="0">
              <a:latin typeface="Arial" panose="020B0604020202020204" pitchFamily="34" charset="0"/>
              <a:cs typeface="Arial" panose="020B0604020202020204" pitchFamily="34" charset="0"/>
            </a:rPr>
            <a:t>Longline survey RPNs decreased</a:t>
          </a:r>
          <a:endParaRPr lang="en-US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D506F7-A923-4D24-A6F7-8FF114DC8F6A}" type="parTrans" cxnId="{6FC5CF75-169F-4264-94E4-0CD2D9D37C6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FA95D6-B3DC-4669-94C7-29DB8FF3D077}" type="sibTrans" cxnId="{6FC5CF75-169F-4264-94E4-0CD2D9D37C6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C742ECB-0371-46F7-9B8D-218217A43F6F}" type="pres">
      <dgm:prSet presAssocID="{F1E87194-3837-434F-9AFE-56359CDA4879}" presName="Name0" presStyleCnt="0">
        <dgm:presLayoutVars>
          <dgm:chMax val="7"/>
          <dgm:chPref val="7"/>
          <dgm:dir/>
        </dgm:presLayoutVars>
      </dgm:prSet>
      <dgm:spPr/>
    </dgm:pt>
    <dgm:pt modelId="{6723958E-53AD-4CBE-82A9-654D22D5D1EA}" type="pres">
      <dgm:prSet presAssocID="{F1E87194-3837-434F-9AFE-56359CDA4879}" presName="Name1" presStyleCnt="0"/>
      <dgm:spPr/>
    </dgm:pt>
    <dgm:pt modelId="{8C98AFFC-D1E7-468B-9AB2-FB9001047821}" type="pres">
      <dgm:prSet presAssocID="{F1E87194-3837-434F-9AFE-56359CDA4879}" presName="cycle" presStyleCnt="0"/>
      <dgm:spPr/>
    </dgm:pt>
    <dgm:pt modelId="{DC5E3566-475C-47A5-85B5-BF03F3E4FA03}" type="pres">
      <dgm:prSet presAssocID="{F1E87194-3837-434F-9AFE-56359CDA4879}" presName="srcNode" presStyleLbl="node1" presStyleIdx="0" presStyleCnt="3"/>
      <dgm:spPr/>
    </dgm:pt>
    <dgm:pt modelId="{914B07AB-55AA-4887-A58E-8C3E7DA0C5DE}" type="pres">
      <dgm:prSet presAssocID="{F1E87194-3837-434F-9AFE-56359CDA4879}" presName="conn" presStyleLbl="parChTrans1D2" presStyleIdx="0" presStyleCnt="1"/>
      <dgm:spPr/>
    </dgm:pt>
    <dgm:pt modelId="{2727201C-365A-4013-AA69-60DACC090369}" type="pres">
      <dgm:prSet presAssocID="{F1E87194-3837-434F-9AFE-56359CDA4879}" presName="extraNode" presStyleLbl="node1" presStyleIdx="0" presStyleCnt="3"/>
      <dgm:spPr/>
    </dgm:pt>
    <dgm:pt modelId="{C0E37086-FE67-49E7-BD75-2B5C61F33821}" type="pres">
      <dgm:prSet presAssocID="{F1E87194-3837-434F-9AFE-56359CDA4879}" presName="dstNode" presStyleLbl="node1" presStyleIdx="0" presStyleCnt="3"/>
      <dgm:spPr/>
    </dgm:pt>
    <dgm:pt modelId="{3DAEB86A-FECC-4AB0-8BC0-275133231311}" type="pres">
      <dgm:prSet presAssocID="{DE8AFC94-1B26-4C69-A7E7-07DE59BF1E06}" presName="text_1" presStyleLbl="node1" presStyleIdx="0" presStyleCnt="3">
        <dgm:presLayoutVars>
          <dgm:bulletEnabled val="1"/>
        </dgm:presLayoutVars>
      </dgm:prSet>
      <dgm:spPr/>
    </dgm:pt>
    <dgm:pt modelId="{295DA18B-4D93-4F1B-B754-5EFDF518DFEF}" type="pres">
      <dgm:prSet presAssocID="{DE8AFC94-1B26-4C69-A7E7-07DE59BF1E06}" presName="accent_1" presStyleCnt="0"/>
      <dgm:spPr/>
    </dgm:pt>
    <dgm:pt modelId="{0AE72DF8-D6E4-4395-8D93-AB0480CF5960}" type="pres">
      <dgm:prSet presAssocID="{DE8AFC94-1B26-4C69-A7E7-07DE59BF1E06}" presName="accentRepeatNode" presStyleLbl="solidFgAcc1" presStyleIdx="0" presStyleCnt="3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D771F76-BC58-4407-BAA1-2BB3592625A8}" type="pres">
      <dgm:prSet presAssocID="{34AFAC63-DC5D-48C3-81F4-FBB83702A35D}" presName="text_2" presStyleLbl="node1" presStyleIdx="1" presStyleCnt="3" custScaleY="136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918CFB-D981-453A-9706-3F21B0E6C878}" type="pres">
      <dgm:prSet presAssocID="{34AFAC63-DC5D-48C3-81F4-FBB83702A35D}" presName="accent_2" presStyleCnt="0"/>
      <dgm:spPr/>
    </dgm:pt>
    <dgm:pt modelId="{155D516D-EF2E-49C4-9A26-34EA3307D6AE}" type="pres">
      <dgm:prSet presAssocID="{34AFAC63-DC5D-48C3-81F4-FBB83702A35D}" presName="accentRepeatNode" presStyleLbl="solidFgAcc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E53DF6C5-A650-4717-A602-3E57CC84362A}" type="pres">
      <dgm:prSet presAssocID="{2B40D248-E412-4F91-BC20-B51841289497}" presName="text_3" presStyleLbl="node1" presStyleIdx="2" presStyleCnt="3">
        <dgm:presLayoutVars>
          <dgm:bulletEnabled val="1"/>
        </dgm:presLayoutVars>
      </dgm:prSet>
      <dgm:spPr/>
    </dgm:pt>
    <dgm:pt modelId="{544C8353-EDFF-4BAB-9506-9C79BAE043E6}" type="pres">
      <dgm:prSet presAssocID="{2B40D248-E412-4F91-BC20-B51841289497}" presName="accent_3" presStyleCnt="0"/>
      <dgm:spPr/>
    </dgm:pt>
    <dgm:pt modelId="{830B8EC6-B783-4941-8B20-8162B93F7311}" type="pres">
      <dgm:prSet presAssocID="{2B40D248-E412-4F91-BC20-B51841289497}" presName="accentRepeatNode" presStyleLbl="solidFgAcc1" presStyleIdx="2" presStyleCnt="3"/>
      <dgm:spPr>
        <a:blipFill dpi="0" rotWithShape="0">
          <a:blip xmlns:r="http://schemas.openxmlformats.org/officeDocument/2006/relationships" r:embed="rId3"/>
          <a:srcRect/>
          <a:stretch>
            <a:fillRect l="-20000" t="-50000"/>
          </a:stretch>
        </a:blipFill>
      </dgm:spPr>
    </dgm:pt>
  </dgm:ptLst>
  <dgm:cxnLst>
    <dgm:cxn modelId="{29552973-E3B1-42B8-A571-ABDC1C9EF938}" srcId="{34AFAC63-DC5D-48C3-81F4-FBB83702A35D}" destId="{A859398A-B949-4570-AB9E-893A11AA6019}" srcOrd="2" destOrd="0" parTransId="{05330E65-C480-4092-AD44-52DDCA45DA33}" sibTransId="{E9E3BFAF-82E8-4EBC-A1CB-D9C7A271631A}"/>
    <dgm:cxn modelId="{84678CD3-14AD-4DE9-8E57-EE22E28F8690}" srcId="{DE8AFC94-1B26-4C69-A7E7-07DE59BF1E06}" destId="{112C3830-3514-432F-B500-9665C64E864A}" srcOrd="0" destOrd="0" parTransId="{E46CECAA-D1FB-4D03-872C-7F7EA5A6A09F}" sibTransId="{AA97FAE2-CE64-4909-8768-DD549F4BD456}"/>
    <dgm:cxn modelId="{8012B5E8-68C9-40AE-A1A6-F261041A5A6F}" type="presOf" srcId="{AA97FAE2-CE64-4909-8768-DD549F4BD456}" destId="{914B07AB-55AA-4887-A58E-8C3E7DA0C5DE}" srcOrd="0" destOrd="0" presId="urn:microsoft.com/office/officeart/2008/layout/VerticalCurvedList"/>
    <dgm:cxn modelId="{6FC5CF75-169F-4264-94E4-0CD2D9D37C68}" srcId="{F1E87194-3837-434F-9AFE-56359CDA4879}" destId="{2B40D248-E412-4F91-BC20-B51841289497}" srcOrd="2" destOrd="0" parTransId="{E6D506F7-A923-4D24-A6F7-8FF114DC8F6A}" sibTransId="{20FA95D6-B3DC-4669-94C7-29DB8FF3D077}"/>
    <dgm:cxn modelId="{37662FB1-CB73-4E8A-98A9-0A1F62F4A555}" srcId="{DE8AFC94-1B26-4C69-A7E7-07DE59BF1E06}" destId="{507C5D65-C858-446F-A675-285573C1947F}" srcOrd="1" destOrd="0" parTransId="{133D0CC0-C197-4340-8A7B-C37E3857C455}" sibTransId="{505CDC27-1FED-4316-8EF5-F81BF26D828D}"/>
    <dgm:cxn modelId="{19216AF1-A47C-4F21-A764-EFAEEB306C9E}" srcId="{34AFAC63-DC5D-48C3-81F4-FBB83702A35D}" destId="{23FC5CF6-1D97-49D4-9017-D74C6850B444}" srcOrd="1" destOrd="0" parTransId="{0425CA60-3646-43D3-B5B7-68795EA13F76}" sibTransId="{D8367B1F-0581-4944-AF3B-51F8B01675F1}"/>
    <dgm:cxn modelId="{8EB01D83-82E3-4BCD-A77E-4C8F1E5FDFAE}" type="presOf" srcId="{A859398A-B949-4570-AB9E-893A11AA6019}" destId="{AD771F76-BC58-4407-BAA1-2BB3592625A8}" srcOrd="0" destOrd="3" presId="urn:microsoft.com/office/officeart/2008/layout/VerticalCurvedList"/>
    <dgm:cxn modelId="{F577A71B-E6B1-4F6F-9B6A-26D606B86281}" type="presOf" srcId="{11ECE8A9-1171-47A7-A446-5B57676733A1}" destId="{AD771F76-BC58-4407-BAA1-2BB3592625A8}" srcOrd="0" destOrd="1" presId="urn:microsoft.com/office/officeart/2008/layout/VerticalCurvedList"/>
    <dgm:cxn modelId="{35473390-6F5A-47F5-81EF-A2D7F023E9E5}" srcId="{F1E87194-3837-434F-9AFE-56359CDA4879}" destId="{DE8AFC94-1B26-4C69-A7E7-07DE59BF1E06}" srcOrd="0" destOrd="0" parTransId="{0D2584B0-9A15-4B2B-9786-AC6E7451600D}" sibTransId="{80878927-5C11-4BDA-B9BB-BA55935C1761}"/>
    <dgm:cxn modelId="{30704DBE-290F-4EEE-97D8-B636FED71934}" srcId="{F1E87194-3837-434F-9AFE-56359CDA4879}" destId="{34AFAC63-DC5D-48C3-81F4-FBB83702A35D}" srcOrd="1" destOrd="0" parTransId="{9E5F63A0-AF92-4B0A-97DE-27CC045D92B8}" sibTransId="{426CC97A-7FE5-4BF0-9EFE-237BAB6FB636}"/>
    <dgm:cxn modelId="{F98D8689-7831-4A4F-92BB-232C61F676B1}" type="presOf" srcId="{2B40D248-E412-4F91-BC20-B51841289497}" destId="{E53DF6C5-A650-4717-A602-3E57CC84362A}" srcOrd="0" destOrd="0" presId="urn:microsoft.com/office/officeart/2008/layout/VerticalCurvedList"/>
    <dgm:cxn modelId="{ED4E3410-D26A-40B5-B970-8D53A2E4BAF2}" type="presOf" srcId="{34AFAC63-DC5D-48C3-81F4-FBB83702A35D}" destId="{AD771F76-BC58-4407-BAA1-2BB3592625A8}" srcOrd="0" destOrd="0" presId="urn:microsoft.com/office/officeart/2008/layout/VerticalCurvedList"/>
    <dgm:cxn modelId="{5EE1B110-6952-4003-AC3F-B38662BDD1AE}" type="presOf" srcId="{23FC5CF6-1D97-49D4-9017-D74C6850B444}" destId="{AD771F76-BC58-4407-BAA1-2BB3592625A8}" srcOrd="0" destOrd="2" presId="urn:microsoft.com/office/officeart/2008/layout/VerticalCurvedList"/>
    <dgm:cxn modelId="{34CA6ADC-0858-4B79-86F2-4E2117BA218A}" type="presOf" srcId="{F1E87194-3837-434F-9AFE-56359CDA4879}" destId="{FC742ECB-0371-46F7-9B8D-218217A43F6F}" srcOrd="0" destOrd="0" presId="urn:microsoft.com/office/officeart/2008/layout/VerticalCurvedList"/>
    <dgm:cxn modelId="{502EB6FB-7B05-4F23-A17F-7535EF97EE2B}" srcId="{34AFAC63-DC5D-48C3-81F4-FBB83702A35D}" destId="{11ECE8A9-1171-47A7-A446-5B57676733A1}" srcOrd="0" destOrd="0" parTransId="{288692F5-C98B-42FD-9ACA-443CC44161B3}" sibTransId="{BDCF9BA4-9AC1-4348-8598-DC8B8ECE5C7E}"/>
    <dgm:cxn modelId="{3E315E3F-DE4F-49AF-9E6E-D2BA49F849CB}" type="presOf" srcId="{507C5D65-C858-446F-A675-285573C1947F}" destId="{3DAEB86A-FECC-4AB0-8BC0-275133231311}" srcOrd="0" destOrd="2" presId="urn:microsoft.com/office/officeart/2008/layout/VerticalCurvedList"/>
    <dgm:cxn modelId="{80156942-DE27-4023-9E65-E73E94A5FABD}" type="presOf" srcId="{DE8AFC94-1B26-4C69-A7E7-07DE59BF1E06}" destId="{3DAEB86A-FECC-4AB0-8BC0-275133231311}" srcOrd="0" destOrd="0" presId="urn:microsoft.com/office/officeart/2008/layout/VerticalCurvedList"/>
    <dgm:cxn modelId="{FD273AC9-68C2-4339-84B1-3DF265A781FD}" type="presOf" srcId="{112C3830-3514-432F-B500-9665C64E864A}" destId="{3DAEB86A-FECC-4AB0-8BC0-275133231311}" srcOrd="0" destOrd="1" presId="urn:microsoft.com/office/officeart/2008/layout/VerticalCurvedList"/>
    <dgm:cxn modelId="{CE0B17C3-9E88-4371-AAA0-530A336C5ABB}" type="presParOf" srcId="{FC742ECB-0371-46F7-9B8D-218217A43F6F}" destId="{6723958E-53AD-4CBE-82A9-654D22D5D1EA}" srcOrd="0" destOrd="0" presId="urn:microsoft.com/office/officeart/2008/layout/VerticalCurvedList"/>
    <dgm:cxn modelId="{AA549DF1-3F63-4B30-B67A-9B82254236D9}" type="presParOf" srcId="{6723958E-53AD-4CBE-82A9-654D22D5D1EA}" destId="{8C98AFFC-D1E7-468B-9AB2-FB9001047821}" srcOrd="0" destOrd="0" presId="urn:microsoft.com/office/officeart/2008/layout/VerticalCurvedList"/>
    <dgm:cxn modelId="{D9EAFE33-63D8-4C68-9B95-40ADA6BCBD6B}" type="presParOf" srcId="{8C98AFFC-D1E7-468B-9AB2-FB9001047821}" destId="{DC5E3566-475C-47A5-85B5-BF03F3E4FA03}" srcOrd="0" destOrd="0" presId="urn:microsoft.com/office/officeart/2008/layout/VerticalCurvedList"/>
    <dgm:cxn modelId="{2BF6DD43-0E8E-4BC9-B3F3-270C1166F2F8}" type="presParOf" srcId="{8C98AFFC-D1E7-468B-9AB2-FB9001047821}" destId="{914B07AB-55AA-4887-A58E-8C3E7DA0C5DE}" srcOrd="1" destOrd="0" presId="urn:microsoft.com/office/officeart/2008/layout/VerticalCurvedList"/>
    <dgm:cxn modelId="{9C9FE3FA-7218-4AAF-9C8B-8A2AC274EABD}" type="presParOf" srcId="{8C98AFFC-D1E7-468B-9AB2-FB9001047821}" destId="{2727201C-365A-4013-AA69-60DACC090369}" srcOrd="2" destOrd="0" presId="urn:microsoft.com/office/officeart/2008/layout/VerticalCurvedList"/>
    <dgm:cxn modelId="{246094EE-C20E-4A44-BE00-F2DC7FBD83F3}" type="presParOf" srcId="{8C98AFFC-D1E7-468B-9AB2-FB9001047821}" destId="{C0E37086-FE67-49E7-BD75-2B5C61F33821}" srcOrd="3" destOrd="0" presId="urn:microsoft.com/office/officeart/2008/layout/VerticalCurvedList"/>
    <dgm:cxn modelId="{A2A01414-B336-44E6-8C1A-04071B1151E8}" type="presParOf" srcId="{6723958E-53AD-4CBE-82A9-654D22D5D1EA}" destId="{3DAEB86A-FECC-4AB0-8BC0-275133231311}" srcOrd="1" destOrd="0" presId="urn:microsoft.com/office/officeart/2008/layout/VerticalCurvedList"/>
    <dgm:cxn modelId="{AC44740D-3456-4568-891A-E066BB21E4F6}" type="presParOf" srcId="{6723958E-53AD-4CBE-82A9-654D22D5D1EA}" destId="{295DA18B-4D93-4F1B-B754-5EFDF518DFEF}" srcOrd="2" destOrd="0" presId="urn:microsoft.com/office/officeart/2008/layout/VerticalCurvedList"/>
    <dgm:cxn modelId="{2163B4B9-3007-4666-9871-3A64E5471157}" type="presParOf" srcId="{295DA18B-4D93-4F1B-B754-5EFDF518DFEF}" destId="{0AE72DF8-D6E4-4395-8D93-AB0480CF5960}" srcOrd="0" destOrd="0" presId="urn:microsoft.com/office/officeart/2008/layout/VerticalCurvedList"/>
    <dgm:cxn modelId="{B5B2CA15-D6EC-44D9-93CB-636D9230F303}" type="presParOf" srcId="{6723958E-53AD-4CBE-82A9-654D22D5D1EA}" destId="{AD771F76-BC58-4407-BAA1-2BB3592625A8}" srcOrd="3" destOrd="0" presId="urn:microsoft.com/office/officeart/2008/layout/VerticalCurvedList"/>
    <dgm:cxn modelId="{7FECE20F-1423-4AA0-96E0-7199A0E0CE28}" type="presParOf" srcId="{6723958E-53AD-4CBE-82A9-654D22D5D1EA}" destId="{CD918CFB-D981-453A-9706-3F21B0E6C878}" srcOrd="4" destOrd="0" presId="urn:microsoft.com/office/officeart/2008/layout/VerticalCurvedList"/>
    <dgm:cxn modelId="{93D644FC-0F47-443F-992C-7B81CD363686}" type="presParOf" srcId="{CD918CFB-D981-453A-9706-3F21B0E6C878}" destId="{155D516D-EF2E-49C4-9A26-34EA3307D6AE}" srcOrd="0" destOrd="0" presId="urn:microsoft.com/office/officeart/2008/layout/VerticalCurvedList"/>
    <dgm:cxn modelId="{2991EE82-ED2B-4B55-823A-6D6EF74911C8}" type="presParOf" srcId="{6723958E-53AD-4CBE-82A9-654D22D5D1EA}" destId="{E53DF6C5-A650-4717-A602-3E57CC84362A}" srcOrd="5" destOrd="0" presId="urn:microsoft.com/office/officeart/2008/layout/VerticalCurvedList"/>
    <dgm:cxn modelId="{F067A422-9BDA-4DA7-9D32-CEC8BFD10ECF}" type="presParOf" srcId="{6723958E-53AD-4CBE-82A9-654D22D5D1EA}" destId="{544C8353-EDFF-4BAB-9506-9C79BAE043E6}" srcOrd="6" destOrd="0" presId="urn:microsoft.com/office/officeart/2008/layout/VerticalCurvedList"/>
    <dgm:cxn modelId="{D6BB91F2-1719-49C2-81AF-314B0D5B947D}" type="presParOf" srcId="{544C8353-EDFF-4BAB-9506-9C79BAE043E6}" destId="{830B8EC6-B783-4941-8B20-8162B93F73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C518A6-25E3-4CFA-879E-1B7C0EAF5310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</dgm:pt>
    <dgm:pt modelId="{A8B8A03A-7BAE-4943-8DC8-F63199C5C8D0}">
      <dgm:prSet phldrT="[Text]"/>
      <dgm:spPr/>
      <dgm:t>
        <a:bodyPr/>
        <a:lstStyle/>
        <a:p>
          <a:r>
            <a:rPr lang="en-US" dirty="0" smtClean="0"/>
            <a:t>Data fits</a:t>
          </a:r>
          <a:endParaRPr lang="en-US" dirty="0"/>
        </a:p>
      </dgm:t>
    </dgm:pt>
    <dgm:pt modelId="{8449172D-D790-4C42-AFE7-DF6FF7D844DC}" type="parTrans" cxnId="{C9C800BC-6712-49F0-9F29-544F731D4836}">
      <dgm:prSet/>
      <dgm:spPr/>
      <dgm:t>
        <a:bodyPr/>
        <a:lstStyle/>
        <a:p>
          <a:endParaRPr lang="en-US"/>
        </a:p>
      </dgm:t>
    </dgm:pt>
    <dgm:pt modelId="{7DEFE823-03AF-4E2B-9C26-6E710D1FE23B}" type="sibTrans" cxnId="{C9C800BC-6712-49F0-9F29-544F731D4836}">
      <dgm:prSet/>
      <dgm:spPr/>
      <dgm:t>
        <a:bodyPr/>
        <a:lstStyle/>
        <a:p>
          <a:endParaRPr lang="en-US"/>
        </a:p>
      </dgm:t>
    </dgm:pt>
    <dgm:pt modelId="{C301DAA1-009F-4286-BC54-AF8C2793ACD1}">
      <dgm:prSet phldrT="[Text]"/>
      <dgm:spPr/>
      <dgm:t>
        <a:bodyPr/>
        <a:lstStyle/>
        <a:p>
          <a:r>
            <a:rPr lang="en-US" dirty="0" smtClean="0"/>
            <a:t>Model estimates</a:t>
          </a:r>
          <a:endParaRPr lang="en-US" dirty="0"/>
        </a:p>
      </dgm:t>
    </dgm:pt>
    <dgm:pt modelId="{CC1C8AA7-6AC0-4CC0-A811-FC7C44FCA0A1}" type="parTrans" cxnId="{A7FABBE2-62A1-415E-9AF4-17D427056FC0}">
      <dgm:prSet/>
      <dgm:spPr/>
      <dgm:t>
        <a:bodyPr/>
        <a:lstStyle/>
        <a:p>
          <a:endParaRPr lang="en-US"/>
        </a:p>
      </dgm:t>
    </dgm:pt>
    <dgm:pt modelId="{65EE21AC-EA89-400F-9306-ECDAD308B6BC}" type="sibTrans" cxnId="{A7FABBE2-62A1-415E-9AF4-17D427056FC0}">
      <dgm:prSet/>
      <dgm:spPr/>
      <dgm:t>
        <a:bodyPr/>
        <a:lstStyle/>
        <a:p>
          <a:endParaRPr lang="en-US"/>
        </a:p>
      </dgm:t>
    </dgm:pt>
    <dgm:pt modelId="{8A6DC488-7A0E-4134-93E3-CE492E84B443}">
      <dgm:prSet phldrT="[Text]"/>
      <dgm:spPr/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BB8347BA-0ADF-4838-8368-1759BE10B93E}" type="parTrans" cxnId="{BA3C557D-9860-4D56-8934-A56A9DF61E98}">
      <dgm:prSet/>
      <dgm:spPr/>
      <dgm:t>
        <a:bodyPr/>
        <a:lstStyle/>
        <a:p>
          <a:endParaRPr lang="en-US"/>
        </a:p>
      </dgm:t>
    </dgm:pt>
    <dgm:pt modelId="{63101682-4340-4D27-866F-A8D4C7DA5325}" type="sibTrans" cxnId="{BA3C557D-9860-4D56-8934-A56A9DF61E98}">
      <dgm:prSet/>
      <dgm:spPr/>
      <dgm:t>
        <a:bodyPr/>
        <a:lstStyle/>
        <a:p>
          <a:endParaRPr lang="en-US"/>
        </a:p>
      </dgm:t>
    </dgm:pt>
    <dgm:pt modelId="{956E3A89-E9D9-484F-B975-1D336724CA63}" type="pres">
      <dgm:prSet presAssocID="{71C518A6-25E3-4CFA-879E-1B7C0EAF5310}" presName="linearFlow" presStyleCnt="0">
        <dgm:presLayoutVars>
          <dgm:dir/>
          <dgm:resizeHandles val="exact"/>
        </dgm:presLayoutVars>
      </dgm:prSet>
      <dgm:spPr/>
    </dgm:pt>
    <dgm:pt modelId="{CB97C37A-9EFC-46E6-988F-7F516253AC80}" type="pres">
      <dgm:prSet presAssocID="{A8B8A03A-7BAE-4943-8DC8-F63199C5C8D0}" presName="composite" presStyleCnt="0"/>
      <dgm:spPr/>
    </dgm:pt>
    <dgm:pt modelId="{246AAF03-CA53-4C91-A22B-F5CC0034C431}" type="pres">
      <dgm:prSet presAssocID="{A8B8A03A-7BAE-4943-8DC8-F63199C5C8D0}" presName="imgShp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7B60FA9-B5BB-492C-9BFC-3332718CAA2D}" type="pres">
      <dgm:prSet presAssocID="{A8B8A03A-7BAE-4943-8DC8-F63199C5C8D0}" presName="txShp" presStyleLbl="node1" presStyleIdx="0" presStyleCnt="3">
        <dgm:presLayoutVars>
          <dgm:bulletEnabled val="1"/>
        </dgm:presLayoutVars>
      </dgm:prSet>
      <dgm:spPr/>
    </dgm:pt>
    <dgm:pt modelId="{5DCFBB98-AA61-4A54-91C8-79BE2A530B3A}" type="pres">
      <dgm:prSet presAssocID="{7DEFE823-03AF-4E2B-9C26-6E710D1FE23B}" presName="spacing" presStyleCnt="0"/>
      <dgm:spPr/>
    </dgm:pt>
    <dgm:pt modelId="{7AAA74A8-C779-46D6-B295-6866FE2FC707}" type="pres">
      <dgm:prSet presAssocID="{C301DAA1-009F-4286-BC54-AF8C2793ACD1}" presName="composite" presStyleCnt="0"/>
      <dgm:spPr/>
    </dgm:pt>
    <dgm:pt modelId="{02A86A42-BA5B-4116-9B5D-6B106BECC35B}" type="pres">
      <dgm:prSet presAssocID="{C301DAA1-009F-4286-BC54-AF8C2793ACD1}" presName="imgShp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F6962D3-4B72-42D8-803A-9A28EFECD907}" type="pres">
      <dgm:prSet presAssocID="{C301DAA1-009F-4286-BC54-AF8C2793ACD1}" presName="txShp" presStyleLbl="node1" presStyleIdx="1" presStyleCnt="3">
        <dgm:presLayoutVars>
          <dgm:bulletEnabled val="1"/>
        </dgm:presLayoutVars>
      </dgm:prSet>
      <dgm:spPr/>
    </dgm:pt>
    <dgm:pt modelId="{24764C2F-A1F4-4084-B618-1E3A3DC6348D}" type="pres">
      <dgm:prSet presAssocID="{65EE21AC-EA89-400F-9306-ECDAD308B6BC}" presName="spacing" presStyleCnt="0"/>
      <dgm:spPr/>
    </dgm:pt>
    <dgm:pt modelId="{6BEB862A-87E0-407F-AB9C-C32A935A598C}" type="pres">
      <dgm:prSet presAssocID="{8A6DC488-7A0E-4134-93E3-CE492E84B443}" presName="composite" presStyleCnt="0"/>
      <dgm:spPr/>
    </dgm:pt>
    <dgm:pt modelId="{B99405EE-7190-4381-B464-B9120128DF74}" type="pres">
      <dgm:prSet presAssocID="{8A6DC488-7A0E-4134-93E3-CE492E84B443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88A36171-8515-4154-9B03-994E7FCFFABA}" type="pres">
      <dgm:prSet presAssocID="{8A6DC488-7A0E-4134-93E3-CE492E84B443}" presName="txShp" presStyleLbl="node1" presStyleIdx="2" presStyleCnt="3">
        <dgm:presLayoutVars>
          <dgm:bulletEnabled val="1"/>
        </dgm:presLayoutVars>
      </dgm:prSet>
      <dgm:spPr/>
    </dgm:pt>
  </dgm:ptLst>
  <dgm:cxnLst>
    <dgm:cxn modelId="{C9C800BC-6712-49F0-9F29-544F731D4836}" srcId="{71C518A6-25E3-4CFA-879E-1B7C0EAF5310}" destId="{A8B8A03A-7BAE-4943-8DC8-F63199C5C8D0}" srcOrd="0" destOrd="0" parTransId="{8449172D-D790-4C42-AFE7-DF6FF7D844DC}" sibTransId="{7DEFE823-03AF-4E2B-9C26-6E710D1FE23B}"/>
    <dgm:cxn modelId="{952E749B-BA6B-4CED-BDC6-2C20664F139C}" type="presOf" srcId="{C301DAA1-009F-4286-BC54-AF8C2793ACD1}" destId="{9F6962D3-4B72-42D8-803A-9A28EFECD907}" srcOrd="0" destOrd="0" presId="urn:microsoft.com/office/officeart/2005/8/layout/vList3"/>
    <dgm:cxn modelId="{A7FABBE2-62A1-415E-9AF4-17D427056FC0}" srcId="{71C518A6-25E3-4CFA-879E-1B7C0EAF5310}" destId="{C301DAA1-009F-4286-BC54-AF8C2793ACD1}" srcOrd="1" destOrd="0" parTransId="{CC1C8AA7-6AC0-4CC0-A811-FC7C44FCA0A1}" sibTransId="{65EE21AC-EA89-400F-9306-ECDAD308B6BC}"/>
    <dgm:cxn modelId="{BA3C557D-9860-4D56-8934-A56A9DF61E98}" srcId="{71C518A6-25E3-4CFA-879E-1B7C0EAF5310}" destId="{8A6DC488-7A0E-4134-93E3-CE492E84B443}" srcOrd="2" destOrd="0" parTransId="{BB8347BA-0ADF-4838-8368-1759BE10B93E}" sibTransId="{63101682-4340-4D27-866F-A8D4C7DA5325}"/>
    <dgm:cxn modelId="{EAE776A5-41BC-46FB-AFEB-81DEBECB40DE}" type="presOf" srcId="{8A6DC488-7A0E-4134-93E3-CE492E84B443}" destId="{88A36171-8515-4154-9B03-994E7FCFFABA}" srcOrd="0" destOrd="0" presId="urn:microsoft.com/office/officeart/2005/8/layout/vList3"/>
    <dgm:cxn modelId="{04288285-2377-4A6A-A807-C07D2262E8E5}" type="presOf" srcId="{71C518A6-25E3-4CFA-879E-1B7C0EAF5310}" destId="{956E3A89-E9D9-484F-B975-1D336724CA63}" srcOrd="0" destOrd="0" presId="urn:microsoft.com/office/officeart/2005/8/layout/vList3"/>
    <dgm:cxn modelId="{E3B36FFB-476F-4363-8A74-19DE3D567863}" type="presOf" srcId="{A8B8A03A-7BAE-4943-8DC8-F63199C5C8D0}" destId="{D7B60FA9-B5BB-492C-9BFC-3332718CAA2D}" srcOrd="0" destOrd="0" presId="urn:microsoft.com/office/officeart/2005/8/layout/vList3"/>
    <dgm:cxn modelId="{1390748B-ED4B-49EB-91AE-BB6DF07352F4}" type="presParOf" srcId="{956E3A89-E9D9-484F-B975-1D336724CA63}" destId="{CB97C37A-9EFC-46E6-988F-7F516253AC80}" srcOrd="0" destOrd="0" presId="urn:microsoft.com/office/officeart/2005/8/layout/vList3"/>
    <dgm:cxn modelId="{BC368C54-A75F-4E37-8686-785FA80388A4}" type="presParOf" srcId="{CB97C37A-9EFC-46E6-988F-7F516253AC80}" destId="{246AAF03-CA53-4C91-A22B-F5CC0034C431}" srcOrd="0" destOrd="0" presId="urn:microsoft.com/office/officeart/2005/8/layout/vList3"/>
    <dgm:cxn modelId="{8DC5A172-D285-4AF3-9075-2A82F569B843}" type="presParOf" srcId="{CB97C37A-9EFC-46E6-988F-7F516253AC80}" destId="{D7B60FA9-B5BB-492C-9BFC-3332718CAA2D}" srcOrd="1" destOrd="0" presId="urn:microsoft.com/office/officeart/2005/8/layout/vList3"/>
    <dgm:cxn modelId="{7342EEB1-E1AD-46DF-AED8-6E54BB9BB86E}" type="presParOf" srcId="{956E3A89-E9D9-484F-B975-1D336724CA63}" destId="{5DCFBB98-AA61-4A54-91C8-79BE2A530B3A}" srcOrd="1" destOrd="0" presId="urn:microsoft.com/office/officeart/2005/8/layout/vList3"/>
    <dgm:cxn modelId="{C2B3E2C6-E2A9-4DD0-A91E-954983FD2D74}" type="presParOf" srcId="{956E3A89-E9D9-484F-B975-1D336724CA63}" destId="{7AAA74A8-C779-46D6-B295-6866FE2FC707}" srcOrd="2" destOrd="0" presId="urn:microsoft.com/office/officeart/2005/8/layout/vList3"/>
    <dgm:cxn modelId="{C8D0702C-7EA7-4336-B5B2-9B7F27506A3A}" type="presParOf" srcId="{7AAA74A8-C779-46D6-B295-6866FE2FC707}" destId="{02A86A42-BA5B-4116-9B5D-6B106BECC35B}" srcOrd="0" destOrd="0" presId="urn:microsoft.com/office/officeart/2005/8/layout/vList3"/>
    <dgm:cxn modelId="{E65CF866-0F4A-41B8-B82E-2854E165359A}" type="presParOf" srcId="{7AAA74A8-C779-46D6-B295-6866FE2FC707}" destId="{9F6962D3-4B72-42D8-803A-9A28EFECD907}" srcOrd="1" destOrd="0" presId="urn:microsoft.com/office/officeart/2005/8/layout/vList3"/>
    <dgm:cxn modelId="{441C27E8-C8A5-4BF7-B616-014CA92DEA74}" type="presParOf" srcId="{956E3A89-E9D9-484F-B975-1D336724CA63}" destId="{24764C2F-A1F4-4084-B618-1E3A3DC6348D}" srcOrd="3" destOrd="0" presId="urn:microsoft.com/office/officeart/2005/8/layout/vList3"/>
    <dgm:cxn modelId="{FA22EFA0-E996-4FF6-91C2-3C2D696115B7}" type="presParOf" srcId="{956E3A89-E9D9-484F-B975-1D336724CA63}" destId="{6BEB862A-87E0-407F-AB9C-C32A935A598C}" srcOrd="4" destOrd="0" presId="urn:microsoft.com/office/officeart/2005/8/layout/vList3"/>
    <dgm:cxn modelId="{BB7E1BB4-3DF4-4D5C-9717-91CFED93A98A}" type="presParOf" srcId="{6BEB862A-87E0-407F-AB9C-C32A935A598C}" destId="{B99405EE-7190-4381-B464-B9120128DF74}" srcOrd="0" destOrd="0" presId="urn:microsoft.com/office/officeart/2005/8/layout/vList3"/>
    <dgm:cxn modelId="{F8E877FD-8232-4DF6-BF7B-D38845A95635}" type="presParOf" srcId="{6BEB862A-87E0-407F-AB9C-C32A935A598C}" destId="{88A36171-8515-4154-9B03-994E7FCFFAB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7C411D-9566-421E-AC11-6595A51920BC}" type="doc">
      <dgm:prSet loTypeId="urn:microsoft.com/office/officeart/2008/layout/PictureStrip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D16DF5-3ACA-4595-80A2-753D7B686CE6}">
      <dgm:prSet phldrT="[Text]" custT="1"/>
      <dgm:spPr/>
      <dgm:t>
        <a:bodyPr/>
        <a:lstStyle/>
        <a:p>
          <a:r>
            <a:rPr 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Model fitting bottom trawl, consistently expecting larger RPNs than what has been observed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DA2CA1-1756-407D-9473-EB581CE3FC1E}" type="parTrans" cxnId="{913B5377-E2E4-40D7-A63C-8F45102505C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677470-57FD-4D52-B7CB-3B006BFF4253}" type="sibTrans" cxnId="{913B5377-E2E4-40D7-A63C-8F45102505C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825E5C5-78AD-46F7-971A-8DBE3A3008DF}">
      <dgm:prSet phldrT="[Text]" custT="1"/>
      <dgm:spPr/>
      <dgm:t>
        <a:bodyPr/>
        <a:lstStyle/>
        <a:p>
          <a:r>
            <a:rPr 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Fitting comp data relatively well, not fitting increase in mean length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7F921F-4FC1-4376-B968-7ED44B2262A0}" type="parTrans" cxnId="{F3C17329-C7E8-4F84-91D5-78E661D1B701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23DF71-05C7-4451-891F-F4338673746A}" type="sibTrans" cxnId="{F3C17329-C7E8-4F84-91D5-78E661D1B701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FD6B24-CA93-4077-ACFD-1F8A2C282377}">
      <dgm:prSet phldrT="[Text]" custT="1"/>
      <dgm:spPr/>
      <dgm:t>
        <a:bodyPr/>
        <a:lstStyle/>
        <a:p>
          <a:r>
            <a:rPr 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Conditional age-at-length fit degrading with new data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43CD2C-EFA4-4214-B053-7C8CF55C35E7}" type="parTrans" cxnId="{852B665B-B1A8-47EA-92E2-3DE0C6148301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2331A4E-9333-42F9-9FFD-29F43706A01F}" type="sibTrans" cxnId="{852B665B-B1A8-47EA-92E2-3DE0C6148301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45C40B-8741-482F-8D2F-88EC152F1571}">
      <dgm:prSet phldrT="[Text]" custT="1"/>
      <dgm:spPr/>
      <dgm:t>
        <a:bodyPr/>
        <a:lstStyle/>
        <a:p>
          <a:r>
            <a:rPr 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Estimating below average year-class strength since 2014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43690D5-A7B8-4511-91B9-44FE651963AA}" type="parTrans" cxnId="{53C063A0-6B2D-4F47-9D2E-056CC89FEB94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6E2607-DED9-4840-94A9-7071BEBA2250}" type="sibTrans" cxnId="{53C063A0-6B2D-4F47-9D2E-056CC89FEB94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856232-A3A4-475A-AE04-6076530561DD}">
      <dgm:prSet phldrT="[Text]" custT="1"/>
      <dgm:spPr/>
      <dgm:t>
        <a:bodyPr/>
        <a:lstStyle/>
        <a:p>
          <a:r>
            <a:rPr 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Large retrospective pattern in estimated year-class strength, continues to decrease with each assessment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C45F126-EB7E-4B06-909A-88B1BD2DE706}" type="parTrans" cxnId="{60A2B102-263A-4400-8E72-C3C2F8EFB034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39D323-8AF6-45A2-9260-006F73CC1CB8}" type="sibTrans" cxnId="{60A2B102-263A-4400-8E72-C3C2F8EFB034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C5A908-CF76-4E33-AF66-DDB6D5DF07C8}">
      <dgm:prSet phldrT="[Text]" custT="1"/>
      <dgm:spPr/>
      <dgm:t>
        <a:bodyPr/>
        <a:lstStyle/>
        <a:p>
          <a:r>
            <a:rPr lang="en-US" sz="1600" dirty="0" smtClean="0">
              <a:latin typeface="Arial" panose="020B0604020202020204" pitchFamily="34" charset="0"/>
              <a:cs typeface="Arial" panose="020B0604020202020204" pitchFamily="34" charset="0"/>
            </a:rPr>
            <a:t>Projecting spawning biomass to decrease through 2024, then increase (if average recruitment realized from 2022 on)</a:t>
          </a:r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8CB103-F756-4607-84D0-B02B86CC1429}" type="parTrans" cxnId="{26EF79EE-6BFF-42D8-AD1F-7D749558ECF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A080F2-D2D1-425B-AA10-CBEA54953BBF}" type="sibTrans" cxnId="{26EF79EE-6BFF-42D8-AD1F-7D749558ECFD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350637-E7B7-4383-830D-F8E2C42C1C11}" type="pres">
      <dgm:prSet presAssocID="{D17C411D-9566-421E-AC11-6595A51920BC}" presName="Name0" presStyleCnt="0">
        <dgm:presLayoutVars>
          <dgm:dir/>
          <dgm:resizeHandles val="exact"/>
        </dgm:presLayoutVars>
      </dgm:prSet>
      <dgm:spPr/>
    </dgm:pt>
    <dgm:pt modelId="{260A81CD-9896-4522-B764-FF477F174F54}" type="pres">
      <dgm:prSet presAssocID="{D0D16DF5-3ACA-4595-80A2-753D7B686CE6}" presName="composite" presStyleCnt="0"/>
      <dgm:spPr/>
    </dgm:pt>
    <dgm:pt modelId="{AA36E5D1-6354-4A23-8237-FD5228AC684E}" type="pres">
      <dgm:prSet presAssocID="{D0D16DF5-3ACA-4595-80A2-753D7B686CE6}" presName="rect1" presStyleLbl="trAlignAcc1" presStyleIdx="0" presStyleCnt="6">
        <dgm:presLayoutVars>
          <dgm:bulletEnabled val="1"/>
        </dgm:presLayoutVars>
      </dgm:prSet>
      <dgm:spPr/>
    </dgm:pt>
    <dgm:pt modelId="{EF07491C-8E47-4DF5-A361-D2033C384640}" type="pres">
      <dgm:prSet presAssocID="{D0D16DF5-3ACA-4595-80A2-753D7B686CE6}" presName="rect2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/>
          </a:stretch>
        </a:blipFill>
      </dgm:spPr>
    </dgm:pt>
    <dgm:pt modelId="{E5608A04-E61B-4B1B-BB67-9418AB6C8FD1}" type="pres">
      <dgm:prSet presAssocID="{46677470-57FD-4D52-B7CB-3B006BFF4253}" presName="sibTrans" presStyleCnt="0"/>
      <dgm:spPr/>
    </dgm:pt>
    <dgm:pt modelId="{906A1D22-9408-4987-BBEC-FDE5213718A3}" type="pres">
      <dgm:prSet presAssocID="{0825E5C5-78AD-46F7-971A-8DBE3A3008DF}" presName="composite" presStyleCnt="0"/>
      <dgm:spPr/>
    </dgm:pt>
    <dgm:pt modelId="{2E7440E7-3352-4183-874D-2E4F9EF39C28}" type="pres">
      <dgm:prSet presAssocID="{0825E5C5-78AD-46F7-971A-8DBE3A3008DF}" presName="rect1" presStyleLbl="trAlignAcc1" presStyleIdx="1" presStyleCnt="6">
        <dgm:presLayoutVars>
          <dgm:bulletEnabled val="1"/>
        </dgm:presLayoutVars>
      </dgm:prSet>
      <dgm:spPr/>
    </dgm:pt>
    <dgm:pt modelId="{9CFA229D-0297-4F31-A94B-58C5638EC423}" type="pres">
      <dgm:prSet presAssocID="{0825E5C5-78AD-46F7-971A-8DBE3A3008DF}" presName="rect2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/>
          </a:stretch>
        </a:blipFill>
      </dgm:spPr>
    </dgm:pt>
    <dgm:pt modelId="{BE71B2A3-D4FB-4E67-9CE2-0AEC4AF43C6E}" type="pres">
      <dgm:prSet presAssocID="{1723DF71-05C7-4451-891F-F4338673746A}" presName="sibTrans" presStyleCnt="0"/>
      <dgm:spPr/>
    </dgm:pt>
    <dgm:pt modelId="{4922ABE4-E8BC-4FFD-B857-6BBCD8F4E277}" type="pres">
      <dgm:prSet presAssocID="{E3FD6B24-CA93-4077-ACFD-1F8A2C282377}" presName="composite" presStyleCnt="0"/>
      <dgm:spPr/>
    </dgm:pt>
    <dgm:pt modelId="{1E282180-DF78-4FC8-A299-BF87121A7D6E}" type="pres">
      <dgm:prSet presAssocID="{E3FD6B24-CA93-4077-ACFD-1F8A2C282377}" presName="rect1" presStyleLbl="trAlignAcc1" presStyleIdx="2" presStyleCnt="6">
        <dgm:presLayoutVars>
          <dgm:bulletEnabled val="1"/>
        </dgm:presLayoutVars>
      </dgm:prSet>
      <dgm:spPr/>
    </dgm:pt>
    <dgm:pt modelId="{9B74B551-1E45-4843-8935-CCD9988A901A}" type="pres">
      <dgm:prSet presAssocID="{E3FD6B24-CA93-4077-ACFD-1F8A2C282377}" presName="rect2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r="-100000" b="-100000"/>
          </a:stretch>
        </a:blipFill>
      </dgm:spPr>
    </dgm:pt>
    <dgm:pt modelId="{50AFF922-3BA0-4DB9-8ECF-432EBB0023A3}" type="pres">
      <dgm:prSet presAssocID="{E2331A4E-9333-42F9-9FFD-29F43706A01F}" presName="sibTrans" presStyleCnt="0"/>
      <dgm:spPr/>
    </dgm:pt>
    <dgm:pt modelId="{EB9BE1C5-CF10-499E-A5BB-E35D69E1D2F5}" type="pres">
      <dgm:prSet presAssocID="{B345C40B-8741-482F-8D2F-88EC152F1571}" presName="composite" presStyleCnt="0"/>
      <dgm:spPr/>
    </dgm:pt>
    <dgm:pt modelId="{0E61FD9C-5BC5-42FE-AA2F-65192059B62C}" type="pres">
      <dgm:prSet presAssocID="{B345C40B-8741-482F-8D2F-88EC152F1571}" presName="rect1" presStyleLbl="trAlignAcc1" presStyleIdx="3" presStyleCnt="6">
        <dgm:presLayoutVars>
          <dgm:bulletEnabled val="1"/>
        </dgm:presLayoutVars>
      </dgm:prSet>
      <dgm:spPr/>
    </dgm:pt>
    <dgm:pt modelId="{96527D0D-04E0-463C-B2C4-1ADA9A58F251}" type="pres">
      <dgm:prSet presAssocID="{B345C40B-8741-482F-8D2F-88EC152F1571}" presName="rect2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0"/>
          </a:stretch>
        </a:blipFill>
      </dgm:spPr>
    </dgm:pt>
    <dgm:pt modelId="{C2E5A65C-0B32-40D8-9F54-CED4AA10691B}" type="pres">
      <dgm:prSet presAssocID="{C26E2607-DED9-4840-94A9-7071BEBA2250}" presName="sibTrans" presStyleCnt="0"/>
      <dgm:spPr/>
    </dgm:pt>
    <dgm:pt modelId="{6CB10580-28B2-44F6-81B3-DAFAFD5D989C}" type="pres">
      <dgm:prSet presAssocID="{32856232-A3A4-475A-AE04-6076530561DD}" presName="composite" presStyleCnt="0"/>
      <dgm:spPr/>
    </dgm:pt>
    <dgm:pt modelId="{B3D72C6F-9525-45C8-B053-10173B82918B}" type="pres">
      <dgm:prSet presAssocID="{32856232-A3A4-475A-AE04-6076530561DD}" presName="rect1" presStyleLbl="trAlignAcc1" presStyleIdx="4" presStyleCnt="6">
        <dgm:presLayoutVars>
          <dgm:bulletEnabled val="1"/>
        </dgm:presLayoutVars>
      </dgm:prSet>
      <dgm:spPr/>
    </dgm:pt>
    <dgm:pt modelId="{0509DCCA-5939-4ABD-92CC-6F87B7C184A0}" type="pres">
      <dgm:prSet presAssocID="{32856232-A3A4-475A-AE04-6076530561DD}" presName="rect2" presStyleLbl="f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AEEF1179-4C6C-4908-9432-95B5BBDDD1B7}" type="pres">
      <dgm:prSet presAssocID="{0639D323-8AF6-45A2-9260-006F73CC1CB8}" presName="sibTrans" presStyleCnt="0"/>
      <dgm:spPr/>
    </dgm:pt>
    <dgm:pt modelId="{016515FC-7565-462E-92F9-0E1BF142A1A9}" type="pres">
      <dgm:prSet presAssocID="{F9C5A908-CF76-4E33-AF66-DDB6D5DF07C8}" presName="composite" presStyleCnt="0"/>
      <dgm:spPr/>
    </dgm:pt>
    <dgm:pt modelId="{76876AE9-150E-47B7-9E28-3EDE3D55D733}" type="pres">
      <dgm:prSet presAssocID="{F9C5A908-CF76-4E33-AF66-DDB6D5DF07C8}" presName="rect1" presStyleLbl="trAlignAcc1" presStyleIdx="5" presStyleCnt="6">
        <dgm:presLayoutVars>
          <dgm:bulletEnabled val="1"/>
        </dgm:presLayoutVars>
      </dgm:prSet>
      <dgm:spPr/>
    </dgm:pt>
    <dgm:pt modelId="{F2D374BF-4FCE-43F3-948D-29F35CCFA98C}" type="pres">
      <dgm:prSet presAssocID="{F9C5A908-CF76-4E33-AF66-DDB6D5DF07C8}" presName="rect2" presStyleLbl="fgImgPlac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/>
          </a:stretch>
        </a:blipFill>
      </dgm:spPr>
    </dgm:pt>
  </dgm:ptLst>
  <dgm:cxnLst>
    <dgm:cxn modelId="{913B5377-E2E4-40D7-A63C-8F45102505CE}" srcId="{D17C411D-9566-421E-AC11-6595A51920BC}" destId="{D0D16DF5-3ACA-4595-80A2-753D7B686CE6}" srcOrd="0" destOrd="0" parTransId="{9CDA2CA1-1756-407D-9473-EB581CE3FC1E}" sibTransId="{46677470-57FD-4D52-B7CB-3B006BFF4253}"/>
    <dgm:cxn modelId="{73DF6D9B-F3F8-4E87-93B6-BBE1A351F6CA}" type="presOf" srcId="{32856232-A3A4-475A-AE04-6076530561DD}" destId="{B3D72C6F-9525-45C8-B053-10173B82918B}" srcOrd="0" destOrd="0" presId="urn:microsoft.com/office/officeart/2008/layout/PictureStrips"/>
    <dgm:cxn modelId="{26EF79EE-6BFF-42D8-AD1F-7D749558ECFD}" srcId="{D17C411D-9566-421E-AC11-6595A51920BC}" destId="{F9C5A908-CF76-4E33-AF66-DDB6D5DF07C8}" srcOrd="5" destOrd="0" parTransId="{CB8CB103-F756-4607-84D0-B02B86CC1429}" sibTransId="{92A080F2-D2D1-425B-AA10-CBEA54953BBF}"/>
    <dgm:cxn modelId="{8031E43B-EA31-42CC-AF79-8E356E4F0640}" type="presOf" srcId="{D17C411D-9566-421E-AC11-6595A51920BC}" destId="{D3350637-E7B7-4383-830D-F8E2C42C1C11}" srcOrd="0" destOrd="0" presId="urn:microsoft.com/office/officeart/2008/layout/PictureStrips"/>
    <dgm:cxn modelId="{75E88777-E7A8-4F07-9E6A-104B2BAB5A75}" type="presOf" srcId="{E3FD6B24-CA93-4077-ACFD-1F8A2C282377}" destId="{1E282180-DF78-4FC8-A299-BF87121A7D6E}" srcOrd="0" destOrd="0" presId="urn:microsoft.com/office/officeart/2008/layout/PictureStrips"/>
    <dgm:cxn modelId="{53C063A0-6B2D-4F47-9D2E-056CC89FEB94}" srcId="{D17C411D-9566-421E-AC11-6595A51920BC}" destId="{B345C40B-8741-482F-8D2F-88EC152F1571}" srcOrd="3" destOrd="0" parTransId="{243690D5-A7B8-4511-91B9-44FE651963AA}" sibTransId="{C26E2607-DED9-4840-94A9-7071BEBA2250}"/>
    <dgm:cxn modelId="{F3C17329-C7E8-4F84-91D5-78E661D1B701}" srcId="{D17C411D-9566-421E-AC11-6595A51920BC}" destId="{0825E5C5-78AD-46F7-971A-8DBE3A3008DF}" srcOrd="1" destOrd="0" parTransId="{6A7F921F-4FC1-4376-B968-7ED44B2262A0}" sibTransId="{1723DF71-05C7-4451-891F-F4338673746A}"/>
    <dgm:cxn modelId="{3C04335A-02F9-4900-8955-BC2CF8C27340}" type="presOf" srcId="{D0D16DF5-3ACA-4595-80A2-753D7B686CE6}" destId="{AA36E5D1-6354-4A23-8237-FD5228AC684E}" srcOrd="0" destOrd="0" presId="urn:microsoft.com/office/officeart/2008/layout/PictureStrips"/>
    <dgm:cxn modelId="{FBC07505-0A64-4E85-B8C2-D1DCE724E7C8}" type="presOf" srcId="{0825E5C5-78AD-46F7-971A-8DBE3A3008DF}" destId="{2E7440E7-3352-4183-874D-2E4F9EF39C28}" srcOrd="0" destOrd="0" presId="urn:microsoft.com/office/officeart/2008/layout/PictureStrips"/>
    <dgm:cxn modelId="{852B665B-B1A8-47EA-92E2-3DE0C6148301}" srcId="{D17C411D-9566-421E-AC11-6595A51920BC}" destId="{E3FD6B24-CA93-4077-ACFD-1F8A2C282377}" srcOrd="2" destOrd="0" parTransId="{2643CD2C-EFA4-4214-B053-7C8CF55C35E7}" sibTransId="{E2331A4E-9333-42F9-9FFD-29F43706A01F}"/>
    <dgm:cxn modelId="{60A2B102-263A-4400-8E72-C3C2F8EFB034}" srcId="{D17C411D-9566-421E-AC11-6595A51920BC}" destId="{32856232-A3A4-475A-AE04-6076530561DD}" srcOrd="4" destOrd="0" parTransId="{CC45F126-EB7E-4B06-909A-88B1BD2DE706}" sibTransId="{0639D323-8AF6-45A2-9260-006F73CC1CB8}"/>
    <dgm:cxn modelId="{EEFB397D-9B99-47E3-9E62-B15DB782D1D0}" type="presOf" srcId="{F9C5A908-CF76-4E33-AF66-DDB6D5DF07C8}" destId="{76876AE9-150E-47B7-9E28-3EDE3D55D733}" srcOrd="0" destOrd="0" presId="urn:microsoft.com/office/officeart/2008/layout/PictureStrips"/>
    <dgm:cxn modelId="{E39575E8-518E-4A0F-AD28-9058F9E7899F}" type="presOf" srcId="{B345C40B-8741-482F-8D2F-88EC152F1571}" destId="{0E61FD9C-5BC5-42FE-AA2F-65192059B62C}" srcOrd="0" destOrd="0" presId="urn:microsoft.com/office/officeart/2008/layout/PictureStrips"/>
    <dgm:cxn modelId="{1AAA0217-84DF-4F15-9B77-EA31E935A797}" type="presParOf" srcId="{D3350637-E7B7-4383-830D-F8E2C42C1C11}" destId="{260A81CD-9896-4522-B764-FF477F174F54}" srcOrd="0" destOrd="0" presId="urn:microsoft.com/office/officeart/2008/layout/PictureStrips"/>
    <dgm:cxn modelId="{8238C5A1-DC8B-4E10-90F7-4673F5AFEB7E}" type="presParOf" srcId="{260A81CD-9896-4522-B764-FF477F174F54}" destId="{AA36E5D1-6354-4A23-8237-FD5228AC684E}" srcOrd="0" destOrd="0" presId="urn:microsoft.com/office/officeart/2008/layout/PictureStrips"/>
    <dgm:cxn modelId="{163FA921-52A7-48FF-A05F-78DCA7637DEA}" type="presParOf" srcId="{260A81CD-9896-4522-B764-FF477F174F54}" destId="{EF07491C-8E47-4DF5-A361-D2033C384640}" srcOrd="1" destOrd="0" presId="urn:microsoft.com/office/officeart/2008/layout/PictureStrips"/>
    <dgm:cxn modelId="{1134BB82-6E0F-4361-9EC0-C688F1CB4755}" type="presParOf" srcId="{D3350637-E7B7-4383-830D-F8E2C42C1C11}" destId="{E5608A04-E61B-4B1B-BB67-9418AB6C8FD1}" srcOrd="1" destOrd="0" presId="urn:microsoft.com/office/officeart/2008/layout/PictureStrips"/>
    <dgm:cxn modelId="{DE99F500-404F-424E-ABDF-150F2216FBA7}" type="presParOf" srcId="{D3350637-E7B7-4383-830D-F8E2C42C1C11}" destId="{906A1D22-9408-4987-BBEC-FDE5213718A3}" srcOrd="2" destOrd="0" presId="urn:microsoft.com/office/officeart/2008/layout/PictureStrips"/>
    <dgm:cxn modelId="{6C1CC3E4-4E3A-4B22-BE50-84B1DB22328F}" type="presParOf" srcId="{906A1D22-9408-4987-BBEC-FDE5213718A3}" destId="{2E7440E7-3352-4183-874D-2E4F9EF39C28}" srcOrd="0" destOrd="0" presId="urn:microsoft.com/office/officeart/2008/layout/PictureStrips"/>
    <dgm:cxn modelId="{BD2F7CE3-D53B-4B34-853E-D30DCF03EC72}" type="presParOf" srcId="{906A1D22-9408-4987-BBEC-FDE5213718A3}" destId="{9CFA229D-0297-4F31-A94B-58C5638EC423}" srcOrd="1" destOrd="0" presId="urn:microsoft.com/office/officeart/2008/layout/PictureStrips"/>
    <dgm:cxn modelId="{DE71D44D-F51A-4ECF-9F06-3FF7B4A87175}" type="presParOf" srcId="{D3350637-E7B7-4383-830D-F8E2C42C1C11}" destId="{BE71B2A3-D4FB-4E67-9CE2-0AEC4AF43C6E}" srcOrd="3" destOrd="0" presId="urn:microsoft.com/office/officeart/2008/layout/PictureStrips"/>
    <dgm:cxn modelId="{3E2302EB-B5C2-4C82-94BE-B79F4BB935B2}" type="presParOf" srcId="{D3350637-E7B7-4383-830D-F8E2C42C1C11}" destId="{4922ABE4-E8BC-4FFD-B857-6BBCD8F4E277}" srcOrd="4" destOrd="0" presId="urn:microsoft.com/office/officeart/2008/layout/PictureStrips"/>
    <dgm:cxn modelId="{E1FDFECE-D220-4894-AE0E-AE45AD8521CB}" type="presParOf" srcId="{4922ABE4-E8BC-4FFD-B857-6BBCD8F4E277}" destId="{1E282180-DF78-4FC8-A299-BF87121A7D6E}" srcOrd="0" destOrd="0" presId="urn:microsoft.com/office/officeart/2008/layout/PictureStrips"/>
    <dgm:cxn modelId="{6A8B6077-EB04-4638-B5B2-D545DD9BE00C}" type="presParOf" srcId="{4922ABE4-E8BC-4FFD-B857-6BBCD8F4E277}" destId="{9B74B551-1E45-4843-8935-CCD9988A901A}" srcOrd="1" destOrd="0" presId="urn:microsoft.com/office/officeart/2008/layout/PictureStrips"/>
    <dgm:cxn modelId="{9120AA5C-1768-429F-9E44-1C2EEBF485B1}" type="presParOf" srcId="{D3350637-E7B7-4383-830D-F8E2C42C1C11}" destId="{50AFF922-3BA0-4DB9-8ECF-432EBB0023A3}" srcOrd="5" destOrd="0" presId="urn:microsoft.com/office/officeart/2008/layout/PictureStrips"/>
    <dgm:cxn modelId="{D74FD2F0-B351-4294-9B23-B0B43EE6CA8B}" type="presParOf" srcId="{D3350637-E7B7-4383-830D-F8E2C42C1C11}" destId="{EB9BE1C5-CF10-499E-A5BB-E35D69E1D2F5}" srcOrd="6" destOrd="0" presId="urn:microsoft.com/office/officeart/2008/layout/PictureStrips"/>
    <dgm:cxn modelId="{37275244-F8EB-4C3D-86A9-312926F58EE8}" type="presParOf" srcId="{EB9BE1C5-CF10-499E-A5BB-E35D69E1D2F5}" destId="{0E61FD9C-5BC5-42FE-AA2F-65192059B62C}" srcOrd="0" destOrd="0" presId="urn:microsoft.com/office/officeart/2008/layout/PictureStrips"/>
    <dgm:cxn modelId="{83A837B7-8D5E-4DDB-A2C1-E26A63B6845A}" type="presParOf" srcId="{EB9BE1C5-CF10-499E-A5BB-E35D69E1D2F5}" destId="{96527D0D-04E0-463C-B2C4-1ADA9A58F251}" srcOrd="1" destOrd="0" presId="urn:microsoft.com/office/officeart/2008/layout/PictureStrips"/>
    <dgm:cxn modelId="{812367AD-39B7-4FC0-B818-1436A5CEFE4E}" type="presParOf" srcId="{D3350637-E7B7-4383-830D-F8E2C42C1C11}" destId="{C2E5A65C-0B32-40D8-9F54-CED4AA10691B}" srcOrd="7" destOrd="0" presId="urn:microsoft.com/office/officeart/2008/layout/PictureStrips"/>
    <dgm:cxn modelId="{5A40123A-35A6-444B-8403-4ED5C1D10246}" type="presParOf" srcId="{D3350637-E7B7-4383-830D-F8E2C42C1C11}" destId="{6CB10580-28B2-44F6-81B3-DAFAFD5D989C}" srcOrd="8" destOrd="0" presId="urn:microsoft.com/office/officeart/2008/layout/PictureStrips"/>
    <dgm:cxn modelId="{BECF3B85-FF06-4768-8031-35A84885F0DB}" type="presParOf" srcId="{6CB10580-28B2-44F6-81B3-DAFAFD5D989C}" destId="{B3D72C6F-9525-45C8-B053-10173B82918B}" srcOrd="0" destOrd="0" presId="urn:microsoft.com/office/officeart/2008/layout/PictureStrips"/>
    <dgm:cxn modelId="{9DBCE578-D79E-49A2-ACE3-6A3492153AB6}" type="presParOf" srcId="{6CB10580-28B2-44F6-81B3-DAFAFD5D989C}" destId="{0509DCCA-5939-4ABD-92CC-6F87B7C184A0}" srcOrd="1" destOrd="0" presId="urn:microsoft.com/office/officeart/2008/layout/PictureStrips"/>
    <dgm:cxn modelId="{BE882529-963C-42BC-8B9C-D029E8E211B4}" type="presParOf" srcId="{D3350637-E7B7-4383-830D-F8E2C42C1C11}" destId="{AEEF1179-4C6C-4908-9432-95B5BBDDD1B7}" srcOrd="9" destOrd="0" presId="urn:microsoft.com/office/officeart/2008/layout/PictureStrips"/>
    <dgm:cxn modelId="{AD8F6603-E04A-4F4C-9285-CF3B49B36971}" type="presParOf" srcId="{D3350637-E7B7-4383-830D-F8E2C42C1C11}" destId="{016515FC-7565-462E-92F9-0E1BF142A1A9}" srcOrd="10" destOrd="0" presId="urn:microsoft.com/office/officeart/2008/layout/PictureStrips"/>
    <dgm:cxn modelId="{395627E1-43F0-46AC-9776-596E9F45FC9D}" type="presParOf" srcId="{016515FC-7565-462E-92F9-0E1BF142A1A9}" destId="{76876AE9-150E-47B7-9E28-3EDE3D55D733}" srcOrd="0" destOrd="0" presId="urn:microsoft.com/office/officeart/2008/layout/PictureStrips"/>
    <dgm:cxn modelId="{69ACEDE9-AC55-4010-A406-58A24057EBB4}" type="presParOf" srcId="{016515FC-7565-462E-92F9-0E1BF142A1A9}" destId="{F2D374BF-4FCE-43F3-948D-29F35CCFA98C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7B439-076F-497C-8E3F-17459A6467DC}">
      <dsp:nvSpPr>
        <dsp:cNvPr id="0" name=""/>
        <dsp:cNvSpPr/>
      </dsp:nvSpPr>
      <dsp:spPr>
        <a:xfrm rot="16200000">
          <a:off x="-1406219" y="2213119"/>
          <a:ext cx="3345731" cy="427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7142" bIns="0" numCol="1" spcCol="1270" anchor="t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Data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-1406219" y="2213119"/>
        <a:ext cx="3345731" cy="427625"/>
      </dsp:txXfrm>
    </dsp:sp>
    <dsp:sp modelId="{CECCF2BB-769F-4813-AE37-C38BC937FC4E}">
      <dsp:nvSpPr>
        <dsp:cNvPr id="0" name=""/>
        <dsp:cNvSpPr/>
      </dsp:nvSpPr>
      <dsp:spPr>
        <a:xfrm>
          <a:off x="480458" y="754066"/>
          <a:ext cx="2130029" cy="33457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377142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Fishery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Surveys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Other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0458" y="754066"/>
        <a:ext cx="2130029" cy="3345731"/>
      </dsp:txXfrm>
    </dsp:sp>
    <dsp:sp modelId="{B83C52E9-E85F-458D-8E37-7955D934FCBC}">
      <dsp:nvSpPr>
        <dsp:cNvPr id="0" name=""/>
        <dsp:cNvSpPr/>
      </dsp:nvSpPr>
      <dsp:spPr>
        <a:xfrm>
          <a:off x="52833" y="189600"/>
          <a:ext cx="855251" cy="85525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ECE81C1-D1F0-406D-B324-D3C59A099033}">
      <dsp:nvSpPr>
        <dsp:cNvPr id="0" name=""/>
        <dsp:cNvSpPr/>
      </dsp:nvSpPr>
      <dsp:spPr>
        <a:xfrm rot="16200000">
          <a:off x="1709036" y="2213119"/>
          <a:ext cx="3345731" cy="427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7142" bIns="0" numCol="1" spcCol="1270" anchor="t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Results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09036" y="2213119"/>
        <a:ext cx="3345731" cy="427625"/>
      </dsp:txXfrm>
    </dsp:sp>
    <dsp:sp modelId="{823824CC-E259-48C2-8B5C-5E2B784C6EF1}">
      <dsp:nvSpPr>
        <dsp:cNvPr id="0" name=""/>
        <dsp:cNvSpPr/>
      </dsp:nvSpPr>
      <dsp:spPr>
        <a:xfrm>
          <a:off x="3595715" y="754066"/>
          <a:ext cx="2130029" cy="33457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377142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Model fits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Params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Derived quantities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595715" y="754066"/>
        <a:ext cx="2130029" cy="3345731"/>
      </dsp:txXfrm>
    </dsp:sp>
    <dsp:sp modelId="{725172C4-676D-4F0F-9279-DFC0B9AF746B}">
      <dsp:nvSpPr>
        <dsp:cNvPr id="0" name=""/>
        <dsp:cNvSpPr/>
      </dsp:nvSpPr>
      <dsp:spPr>
        <a:xfrm>
          <a:off x="3168089" y="189600"/>
          <a:ext cx="855251" cy="85525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00" r="-44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EAA14A-E395-4797-9AFA-C75AB73A9A50}">
      <dsp:nvSpPr>
        <dsp:cNvPr id="0" name=""/>
        <dsp:cNvSpPr/>
      </dsp:nvSpPr>
      <dsp:spPr>
        <a:xfrm rot="16200000">
          <a:off x="4824293" y="2213119"/>
          <a:ext cx="3345731" cy="427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7142" bIns="0" numCol="1" spcCol="1270" anchor="t" anchorCtr="0">
          <a:noAutofit/>
        </a:bodyPr>
        <a:lstStyle/>
        <a:p>
          <a:pPr lvl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Recommendations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24293" y="2213119"/>
        <a:ext cx="3345731" cy="427625"/>
      </dsp:txXfrm>
    </dsp:sp>
    <dsp:sp modelId="{5BC1B43C-33E5-42D4-BB69-46EDB6CD0C07}">
      <dsp:nvSpPr>
        <dsp:cNvPr id="0" name=""/>
        <dsp:cNvSpPr/>
      </dsp:nvSpPr>
      <dsp:spPr>
        <a:xfrm>
          <a:off x="6710971" y="754066"/>
          <a:ext cx="2130029" cy="33457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377142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Risk table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latin typeface="Arial" panose="020B0604020202020204" pitchFamily="34" charset="0"/>
              <a:cs typeface="Arial" panose="020B0604020202020204" pitchFamily="34" charset="0"/>
            </a:rPr>
            <a:t>ABC/OFL</a:t>
          </a:r>
          <a:endParaRPr lang="en-US" sz="2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10971" y="754066"/>
        <a:ext cx="2130029" cy="3345731"/>
      </dsp:txXfrm>
    </dsp:sp>
    <dsp:sp modelId="{A7264E6A-06B9-41C0-9CC7-DA40F23ED9E0}">
      <dsp:nvSpPr>
        <dsp:cNvPr id="0" name=""/>
        <dsp:cNvSpPr/>
      </dsp:nvSpPr>
      <dsp:spPr>
        <a:xfrm>
          <a:off x="6283346" y="189600"/>
          <a:ext cx="855251" cy="855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B07AB-55AA-4887-A58E-8C3E7DA0C5DE}">
      <dsp:nvSpPr>
        <dsp:cNvPr id="0" name=""/>
        <dsp:cNvSpPr/>
      </dsp:nvSpPr>
      <dsp:spPr>
        <a:xfrm>
          <a:off x="-5800620" y="-887982"/>
          <a:ext cx="6907257" cy="6907257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270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AEB86A-FECC-4AB0-8BC0-275133231311}">
      <dsp:nvSpPr>
        <dsp:cNvPr id="0" name=""/>
        <dsp:cNvSpPr/>
      </dsp:nvSpPr>
      <dsp:spPr>
        <a:xfrm>
          <a:off x="712223" y="513129"/>
          <a:ext cx="7375543" cy="1026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4593" tIns="53340" rIns="53340" bIns="5334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Mean length increasing</a:t>
          </a:r>
          <a:endParaRPr lang="en-US" sz="21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Fishery trending towards deeper water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Arial" panose="020B0604020202020204" pitchFamily="34" charset="0"/>
              <a:cs typeface="Arial" panose="020B0604020202020204" pitchFamily="34" charset="0"/>
            </a:rPr>
            <a:t>No small fish in length comps</a:t>
          </a: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2223" y="513129"/>
        <a:ext cx="7375543" cy="1026258"/>
      </dsp:txXfrm>
    </dsp:sp>
    <dsp:sp modelId="{0AE72DF8-D6E4-4395-8D93-AB0480CF5960}">
      <dsp:nvSpPr>
        <dsp:cNvPr id="0" name=""/>
        <dsp:cNvSpPr/>
      </dsp:nvSpPr>
      <dsp:spPr>
        <a:xfrm>
          <a:off x="70811" y="384846"/>
          <a:ext cx="1282823" cy="1282823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71F76-BC58-4407-BAA1-2BB3592625A8}">
      <dsp:nvSpPr>
        <dsp:cNvPr id="0" name=""/>
        <dsp:cNvSpPr/>
      </dsp:nvSpPr>
      <dsp:spPr>
        <a:xfrm>
          <a:off x="1085268" y="1866974"/>
          <a:ext cx="7002498" cy="13973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4593" tIns="48260" rIns="48260" bIns="4826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Increasing/positive trends</a:t>
          </a:r>
          <a:endParaRPr lang="en-US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IPHC, ADF&amp;G, SWF bycatch all indicate increasing trends and see different aspects of </a:t>
          </a:r>
          <a:r>
            <a:rPr lang="en-US" sz="15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pop’n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4 of 6 most recent years in age-0 survey larger year classes, or, not 0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latin typeface="Arial" panose="020B0604020202020204" pitchFamily="34" charset="0"/>
              <a:cs typeface="Arial" panose="020B0604020202020204" pitchFamily="34" charset="0"/>
            </a:rPr>
            <a:t>Last 3 years don’t have a lot of marine heat wave days</a:t>
          </a:r>
          <a:endParaRPr lang="en-US" sz="15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85268" y="1866974"/>
        <a:ext cx="7002498" cy="1397343"/>
      </dsp:txXfrm>
    </dsp:sp>
    <dsp:sp modelId="{155D516D-EF2E-49C4-9A26-34EA3307D6AE}">
      <dsp:nvSpPr>
        <dsp:cNvPr id="0" name=""/>
        <dsp:cNvSpPr/>
      </dsp:nvSpPr>
      <dsp:spPr>
        <a:xfrm>
          <a:off x="443856" y="1924234"/>
          <a:ext cx="1282823" cy="128282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DF6C5-A650-4717-A602-3E57CC84362A}">
      <dsp:nvSpPr>
        <dsp:cNvPr id="0" name=""/>
        <dsp:cNvSpPr/>
      </dsp:nvSpPr>
      <dsp:spPr>
        <a:xfrm>
          <a:off x="712223" y="3591905"/>
          <a:ext cx="7375543" cy="102625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4593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dirty="0" smtClean="0">
              <a:latin typeface="Arial" panose="020B0604020202020204" pitchFamily="34" charset="0"/>
              <a:cs typeface="Arial" panose="020B0604020202020204" pitchFamily="34" charset="0"/>
            </a:rPr>
            <a:t>Longline survey RPNs decreased</a:t>
          </a:r>
          <a:endParaRPr lang="en-US" sz="19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12223" y="3591905"/>
        <a:ext cx="7375543" cy="1026258"/>
      </dsp:txXfrm>
    </dsp:sp>
    <dsp:sp modelId="{830B8EC6-B783-4941-8B20-8162B93F7311}">
      <dsp:nvSpPr>
        <dsp:cNvPr id="0" name=""/>
        <dsp:cNvSpPr/>
      </dsp:nvSpPr>
      <dsp:spPr>
        <a:xfrm>
          <a:off x="70811" y="3463622"/>
          <a:ext cx="1282823" cy="1282823"/>
        </a:xfrm>
        <a:prstGeom prst="ellipse">
          <a:avLst/>
        </a:prstGeom>
        <a:blipFill dpi="0" rotWithShape="0">
          <a:blip xmlns:r="http://schemas.openxmlformats.org/officeDocument/2006/relationships" r:embed="rId3"/>
          <a:srcRect/>
          <a:stretch>
            <a:fillRect l="-20000" t="-50000"/>
          </a:stretch>
        </a:blip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B60FA9-B5BB-492C-9BFC-3332718CAA2D}">
      <dsp:nvSpPr>
        <dsp:cNvPr id="0" name=""/>
        <dsp:cNvSpPr/>
      </dsp:nvSpPr>
      <dsp:spPr>
        <a:xfrm rot="10800000">
          <a:off x="1713038" y="1846"/>
          <a:ext cx="5334541" cy="147750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51538" tIns="163830" rIns="305816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Data fits</a:t>
          </a:r>
          <a:endParaRPr lang="en-US" sz="4300" kern="1200" dirty="0"/>
        </a:p>
      </dsp:txBody>
      <dsp:txXfrm rot="10800000">
        <a:off x="2082414" y="1846"/>
        <a:ext cx="4965165" cy="1477504"/>
      </dsp:txXfrm>
    </dsp:sp>
    <dsp:sp modelId="{246AAF03-CA53-4C91-A22B-F5CC0034C431}">
      <dsp:nvSpPr>
        <dsp:cNvPr id="0" name=""/>
        <dsp:cNvSpPr/>
      </dsp:nvSpPr>
      <dsp:spPr>
        <a:xfrm>
          <a:off x="974286" y="1846"/>
          <a:ext cx="1477504" cy="1477504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F6962D3-4B72-42D8-803A-9A28EFECD907}">
      <dsp:nvSpPr>
        <dsp:cNvPr id="0" name=""/>
        <dsp:cNvSpPr/>
      </dsp:nvSpPr>
      <dsp:spPr>
        <a:xfrm rot="10800000">
          <a:off x="1713038" y="1920396"/>
          <a:ext cx="5334541" cy="147750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51538" tIns="163830" rIns="305816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Model estimates</a:t>
          </a:r>
          <a:endParaRPr lang="en-US" sz="4300" kern="1200" dirty="0"/>
        </a:p>
      </dsp:txBody>
      <dsp:txXfrm rot="10800000">
        <a:off x="2082414" y="1920396"/>
        <a:ext cx="4965165" cy="1477504"/>
      </dsp:txXfrm>
    </dsp:sp>
    <dsp:sp modelId="{02A86A42-BA5B-4116-9B5D-6B106BECC35B}">
      <dsp:nvSpPr>
        <dsp:cNvPr id="0" name=""/>
        <dsp:cNvSpPr/>
      </dsp:nvSpPr>
      <dsp:spPr>
        <a:xfrm>
          <a:off x="974286" y="1920396"/>
          <a:ext cx="1477504" cy="1477504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8A36171-8515-4154-9B03-994E7FCFFABA}">
      <dsp:nvSpPr>
        <dsp:cNvPr id="0" name=""/>
        <dsp:cNvSpPr/>
      </dsp:nvSpPr>
      <dsp:spPr>
        <a:xfrm rot="10800000">
          <a:off x="1713038" y="3838947"/>
          <a:ext cx="5334541" cy="147750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51538" tIns="163830" rIns="305816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Summary</a:t>
          </a:r>
          <a:endParaRPr lang="en-US" sz="4300" kern="1200" dirty="0"/>
        </a:p>
      </dsp:txBody>
      <dsp:txXfrm rot="10800000">
        <a:off x="2082414" y="3838947"/>
        <a:ext cx="4965165" cy="1477504"/>
      </dsp:txXfrm>
    </dsp:sp>
    <dsp:sp modelId="{B99405EE-7190-4381-B464-B9120128DF74}">
      <dsp:nvSpPr>
        <dsp:cNvPr id="0" name=""/>
        <dsp:cNvSpPr/>
      </dsp:nvSpPr>
      <dsp:spPr>
        <a:xfrm>
          <a:off x="974286" y="3838947"/>
          <a:ext cx="1477504" cy="147750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6E5D1-6354-4A23-8237-FD5228AC684E}">
      <dsp:nvSpPr>
        <dsp:cNvPr id="0" name=""/>
        <dsp:cNvSpPr/>
      </dsp:nvSpPr>
      <dsp:spPr>
        <a:xfrm>
          <a:off x="676775" y="222745"/>
          <a:ext cx="3704598" cy="11576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14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Model fitting bottom trawl, consistently expecting larger RPNs than what has been observed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6775" y="222745"/>
        <a:ext cx="3704598" cy="1157686"/>
      </dsp:txXfrm>
    </dsp:sp>
    <dsp:sp modelId="{EF07491C-8E47-4DF5-A361-D2033C384640}">
      <dsp:nvSpPr>
        <dsp:cNvPr id="0" name=""/>
        <dsp:cNvSpPr/>
      </dsp:nvSpPr>
      <dsp:spPr>
        <a:xfrm>
          <a:off x="522417" y="55524"/>
          <a:ext cx="810380" cy="1215571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E7440E7-3352-4183-874D-2E4F9EF39C28}">
      <dsp:nvSpPr>
        <dsp:cNvPr id="0" name=""/>
        <dsp:cNvSpPr/>
      </dsp:nvSpPr>
      <dsp:spPr>
        <a:xfrm>
          <a:off x="4723316" y="222745"/>
          <a:ext cx="3704598" cy="11576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14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Fitting comp data relatively well, not fitting increase in mean length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23316" y="222745"/>
        <a:ext cx="3704598" cy="1157686"/>
      </dsp:txXfrm>
    </dsp:sp>
    <dsp:sp modelId="{9CFA229D-0297-4F31-A94B-58C5638EC423}">
      <dsp:nvSpPr>
        <dsp:cNvPr id="0" name=""/>
        <dsp:cNvSpPr/>
      </dsp:nvSpPr>
      <dsp:spPr>
        <a:xfrm>
          <a:off x="4568957" y="55524"/>
          <a:ext cx="810380" cy="1215571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E282180-DF78-4FC8-A299-BF87121A7D6E}">
      <dsp:nvSpPr>
        <dsp:cNvPr id="0" name=""/>
        <dsp:cNvSpPr/>
      </dsp:nvSpPr>
      <dsp:spPr>
        <a:xfrm>
          <a:off x="676775" y="1680145"/>
          <a:ext cx="3704598" cy="11576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14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Conditional age-at-length fit degrading with new data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6775" y="1680145"/>
        <a:ext cx="3704598" cy="1157686"/>
      </dsp:txXfrm>
    </dsp:sp>
    <dsp:sp modelId="{9B74B551-1E45-4843-8935-CCD9988A901A}">
      <dsp:nvSpPr>
        <dsp:cNvPr id="0" name=""/>
        <dsp:cNvSpPr/>
      </dsp:nvSpPr>
      <dsp:spPr>
        <a:xfrm>
          <a:off x="522417" y="1512923"/>
          <a:ext cx="810380" cy="1215571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r="-100000" b="-100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E61FD9C-5BC5-42FE-AA2F-65192059B62C}">
      <dsp:nvSpPr>
        <dsp:cNvPr id="0" name=""/>
        <dsp:cNvSpPr/>
      </dsp:nvSpPr>
      <dsp:spPr>
        <a:xfrm>
          <a:off x="4723316" y="1680145"/>
          <a:ext cx="3704598" cy="11576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14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Estimating below average year-class strength since 2014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23316" y="1680145"/>
        <a:ext cx="3704598" cy="1157686"/>
      </dsp:txXfrm>
    </dsp:sp>
    <dsp:sp modelId="{96527D0D-04E0-463C-B2C4-1ADA9A58F251}">
      <dsp:nvSpPr>
        <dsp:cNvPr id="0" name=""/>
        <dsp:cNvSpPr/>
      </dsp:nvSpPr>
      <dsp:spPr>
        <a:xfrm>
          <a:off x="4568957" y="1512923"/>
          <a:ext cx="810380" cy="1215571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3D72C6F-9525-45C8-B053-10173B82918B}">
      <dsp:nvSpPr>
        <dsp:cNvPr id="0" name=""/>
        <dsp:cNvSpPr/>
      </dsp:nvSpPr>
      <dsp:spPr>
        <a:xfrm>
          <a:off x="676775" y="3137544"/>
          <a:ext cx="3704598" cy="11576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14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Large retrospective pattern in estimated year-class strength, continues to decrease with each assessment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6775" y="3137544"/>
        <a:ext cx="3704598" cy="1157686"/>
      </dsp:txXfrm>
    </dsp:sp>
    <dsp:sp modelId="{0509DCCA-5939-4ABD-92CC-6F87B7C184A0}">
      <dsp:nvSpPr>
        <dsp:cNvPr id="0" name=""/>
        <dsp:cNvSpPr/>
      </dsp:nvSpPr>
      <dsp:spPr>
        <a:xfrm>
          <a:off x="522417" y="2970323"/>
          <a:ext cx="810380" cy="12155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6876AE9-150E-47B7-9E28-3EDE3D55D733}">
      <dsp:nvSpPr>
        <dsp:cNvPr id="0" name=""/>
        <dsp:cNvSpPr/>
      </dsp:nvSpPr>
      <dsp:spPr>
        <a:xfrm>
          <a:off x="4723316" y="3137544"/>
          <a:ext cx="3704598" cy="115768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14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rial" panose="020B0604020202020204" pitchFamily="34" charset="0"/>
              <a:cs typeface="Arial" panose="020B0604020202020204" pitchFamily="34" charset="0"/>
            </a:rPr>
            <a:t>Projecting spawning biomass to decrease through 2024, then increase (if average recruitment realized from 2022 on)</a:t>
          </a: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23316" y="3137544"/>
        <a:ext cx="3704598" cy="1157686"/>
      </dsp:txXfrm>
    </dsp:sp>
    <dsp:sp modelId="{F2D374BF-4FCE-43F3-948D-29F35CCFA98C}">
      <dsp:nvSpPr>
        <dsp:cNvPr id="0" name=""/>
        <dsp:cNvSpPr/>
      </dsp:nvSpPr>
      <dsp:spPr>
        <a:xfrm>
          <a:off x="4568957" y="2970323"/>
          <a:ext cx="810380" cy="1215571"/>
        </a:xfrm>
        <a:prstGeom prst="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2000"/>
          </a:stretch>
        </a:blip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00B49-6513-467C-A7E7-530B07C77D98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5BA21-56C6-4AB7-83CC-2F1385E1A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6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2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D89A87-7E51-4F4D-ACC5-8BA538AC7A1F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0462B74-C9F4-401F-B8E1-FBD4792E56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83987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3E2A-A134-48BD-83CF-88D5A1E80A18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B7A51-2938-4A7B-A5C7-3F00ABC704F2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96872D-199B-4969-8936-9714E4BE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37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9E8620B-4BDA-47A0-B52E-A046E3D4E5C6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88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5141975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043911"/>
            <a:ext cx="8272211" cy="1497507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A7ECD-95E7-485F-866E-CC759B75EA34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60ECD88C-B2CE-4747-BF15-020C37E38D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70467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45BCAC-898A-4739-BD0E-5F07CEE60A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FC237-4E0F-4947-AEC2-2B8B0F9A2F5E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C967C7-6CE4-46B2-804B-B59D271138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D1FA29-4768-4E60-A6D7-D432703E8E04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ECD76F-89E0-4FB1-A1F5-F9C9E494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2C7B-7D8A-4DE5-A55B-070028096885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BCE72FD7-7235-43F1-835C-35F26640CB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2296"/>
            <a:ext cx="3682084" cy="689514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5262297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B6DF6A-0784-483E-BD6E-2D20E6FF66DD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B06A6D8-59B6-48EF-97A3-580C26386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5260128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1C97-CE08-4282-9E59-2B275508752C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5C9C32F3-1DF0-4FA3-BD8A-B66513D842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1523259"/>
            <a:ext cx="7989752" cy="4335538"/>
          </a:xfr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00951-0EBA-4EB1-9B7B-DC4FDB0F0476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E3E1CD5-CFCA-42EE-9113-0B154D972C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8F43A-E827-4977-A0E1-A59D07237096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554E60-40A6-46E8-BD15-27BDC40B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675727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675727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8"/>
            <a:ext cx="99610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677B24D-51EC-48F2-895C-1032AC9F527E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5951812"/>
            <a:ext cx="5922209" cy="365125"/>
          </a:xfrm>
        </p:spPr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5956138"/>
            <a:ext cx="87314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91A95823-A39A-4BD7-9037-1A11F07304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2928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616271"/>
            <a:ext cx="7989752" cy="433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C42C-2957-471C-B7A8-1C355E620BF8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4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565058"/>
            <a:ext cx="8238707" cy="8357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486DF7-CB6A-4EF8-A6AC-67889A1A2BF8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18C50BD2-D693-4B76-839B-C2E20D3C1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674728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3899527" cy="43377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1523259"/>
            <a:ext cx="3907662" cy="433779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6CAF6-1041-4282-BBE6-88C1E99AC12C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D1BBA3-9CE9-49A9-85F2-D4CC59C4D783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83AA0A-6A4C-496D-8AAE-B2357AD9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504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539745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220243"/>
            <a:ext cx="3899527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1539745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220243"/>
            <a:ext cx="3907662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707F7-9241-4DF7-8736-86224C4ADAA9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29D9E-8ECB-48A5-9D5C-5B27EB79AB20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345CE4-7F4F-45F5-80A4-11AF1625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39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3925-EB20-4BF1-8DB8-4A47A6890E1D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A5B7A0-A98C-4DF5-B8D3-01AD938FA37E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FDDBEB-657F-41D9-AAD9-C0B4F145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72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3F06E-49A2-43FE-876D-E186B4BF31B2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3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4AC25D-3120-41A8-8534-4F04300C6388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1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7DE0-5E30-4147-8E81-1C9456923812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1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0C884A-B0D9-42A7-BB68-DE29C4772622}" type="datetime9">
              <a:rPr lang="en-US" smtClean="0"/>
              <a:t>11/16/2022 2:33:21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476" y="5873741"/>
            <a:ext cx="486789" cy="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0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1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48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C5C-F7DD-4A71-9EF6-384815637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Goa pacific cod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1154E-7A69-49EA-A13E-915E0B1A3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5969334" cy="59032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Pete </a:t>
            </a:r>
            <a:r>
              <a:rPr lang="en-US" dirty="0" err="1" smtClean="0"/>
              <a:t>hulson</a:t>
            </a:r>
            <a:r>
              <a:rPr lang="en-US" dirty="0" smtClean="0"/>
              <a:t>, </a:t>
            </a:r>
            <a:r>
              <a:rPr lang="en-US" dirty="0" err="1" smtClean="0"/>
              <a:t>steve</a:t>
            </a:r>
            <a:r>
              <a:rPr lang="en-US" dirty="0" smtClean="0"/>
              <a:t> </a:t>
            </a:r>
            <a:r>
              <a:rPr lang="en-US" dirty="0" err="1" smtClean="0"/>
              <a:t>barbeaux</a:t>
            </a:r>
            <a:r>
              <a:rPr lang="en-US" dirty="0" smtClean="0"/>
              <a:t>, </a:t>
            </a:r>
            <a:r>
              <a:rPr lang="en-US" dirty="0" err="1" smtClean="0"/>
              <a:t>bridget</a:t>
            </a:r>
            <a:r>
              <a:rPr lang="en-US" dirty="0" smtClean="0"/>
              <a:t> </a:t>
            </a:r>
            <a:r>
              <a:rPr lang="en-US" dirty="0" err="1" smtClean="0"/>
              <a:t>ferriss</a:t>
            </a:r>
            <a:r>
              <a:rPr lang="en-US" dirty="0" smtClean="0"/>
              <a:t>, Susanne </a:t>
            </a:r>
            <a:r>
              <a:rPr lang="en-US" dirty="0" err="1" smtClean="0"/>
              <a:t>mcdermott</a:t>
            </a:r>
            <a:r>
              <a:rPr lang="en-US" dirty="0" smtClean="0"/>
              <a:t>, and Ingrid spies – </a:t>
            </a:r>
            <a:r>
              <a:rPr lang="en-US" dirty="0" err="1" smtClean="0"/>
              <a:t>november</a:t>
            </a:r>
            <a:r>
              <a:rPr lang="en-US" dirty="0" smtClean="0"/>
              <a:t> 2022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192" y="3085765"/>
            <a:ext cx="8231271" cy="329899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4212" y="1273241"/>
            <a:ext cx="2333181" cy="205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403" y="185925"/>
            <a:ext cx="2620916" cy="2806515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-111726"/>
            <a:ext cx="4151667" cy="27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1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179" y="1260485"/>
            <a:ext cx="8224253" cy="1122948"/>
          </a:xfrm>
        </p:spPr>
        <p:txBody>
          <a:bodyPr>
            <a:normAutofit/>
          </a:bodyPr>
          <a:lstStyle/>
          <a:p>
            <a:r>
              <a:rPr lang="en-US" dirty="0" smtClean="0"/>
              <a:t>In general, moving deeper</a:t>
            </a:r>
          </a:p>
          <a:p>
            <a:r>
              <a:rPr lang="en-US" dirty="0" smtClean="0"/>
              <a:t>Pot length driven by CG samples, may be some catch left in WG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comps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18694" y="2371542"/>
            <a:ext cx="8085221" cy="4393699"/>
            <a:chOff x="449179" y="1500274"/>
            <a:chExt cx="8085221" cy="43936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6" name="Picture 15" descr="C:\AA - PH Stuff\2022 Assmnts\PCod\goa_pcod\plots\other\Mean_dep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179" y="1500274"/>
              <a:ext cx="4259670" cy="4393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 descr="C:\AA - PH Stuff\2022 Assmnts\PCod\goa_pcod\plots\other\Mean_len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1783" y="1500274"/>
              <a:ext cx="4112617" cy="43936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392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0718" y="5606783"/>
            <a:ext cx="8224253" cy="714478"/>
          </a:xfrm>
        </p:spPr>
        <p:txBody>
          <a:bodyPr>
            <a:normAutofit/>
          </a:bodyPr>
          <a:lstStyle/>
          <a:p>
            <a:r>
              <a:rPr lang="en-US" dirty="0" err="1" smtClean="0"/>
              <a:t>Avg</a:t>
            </a:r>
            <a:r>
              <a:rPr lang="en-US" dirty="0" smtClean="0"/>
              <a:t> in WG, below </a:t>
            </a:r>
            <a:r>
              <a:rPr lang="en-US" dirty="0" err="1" smtClean="0"/>
              <a:t>avg</a:t>
            </a:r>
            <a:r>
              <a:rPr lang="en-US" dirty="0" smtClean="0"/>
              <a:t> in CG Longline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condition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03239" y="1701865"/>
            <a:ext cx="6535488" cy="3893553"/>
            <a:chOff x="1037901" y="1775325"/>
            <a:chExt cx="6535488" cy="389355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C:\AA - PH Stuff\2022 Assmnts\PCod\goa_pcod\plots\nonSS\Cond_WGOA.png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447" y="1775325"/>
              <a:ext cx="3533942" cy="38935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C:\AA - PH Stuff\2022 Assmnts\PCod\goa_pcod\plots\nonSS\Cond_CGOA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7901" y="1775325"/>
              <a:ext cx="3333082" cy="38935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848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69585" y="1930967"/>
            <a:ext cx="4194677" cy="1122948"/>
          </a:xfrm>
        </p:spPr>
        <p:txBody>
          <a:bodyPr>
            <a:normAutofit/>
          </a:bodyPr>
          <a:lstStyle/>
          <a:p>
            <a:r>
              <a:rPr lang="en-US" dirty="0" smtClean="0"/>
              <a:t>Getting </a:t>
            </a:r>
            <a:r>
              <a:rPr lang="en-US" dirty="0" err="1" smtClean="0"/>
              <a:t>Pcod</a:t>
            </a:r>
            <a:r>
              <a:rPr lang="en-US" dirty="0" smtClean="0"/>
              <a:t> in pelagic trawls</a:t>
            </a:r>
          </a:p>
          <a:p>
            <a:r>
              <a:rPr lang="en-US" dirty="0" smtClean="0"/>
              <a:t>SWF bycatch on increasing trend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unintentional catch</a:t>
            </a:r>
            <a:endParaRPr lang="en-US" dirty="0"/>
          </a:p>
        </p:txBody>
      </p:sp>
      <p:pic>
        <p:nvPicPr>
          <p:cNvPr id="9" name="Picture 8" descr="C:\AA - PH Stuff\2022 Assmnts\PCod\goa_pcod\plots\nonSS\poll_bycatch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721852"/>
            <a:ext cx="3923632" cy="408004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C:\AA - PH Stuff\2022 Assmnts\PCod\goa_pcod\plots\nonSS\swf_bycatch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497" y="3567830"/>
            <a:ext cx="4356768" cy="223406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2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AA - PH Stuff\2022 Assmnts\PCod\goa_pcod\plots\nonSS\fitted_indices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b="3717"/>
          <a:stretch/>
        </p:blipFill>
        <p:spPr bwMode="auto">
          <a:xfrm>
            <a:off x="1000663" y="1804180"/>
            <a:ext cx="4558031" cy="480365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59" y="1732726"/>
            <a:ext cx="3618689" cy="1542981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3732" r="6058" b="16218"/>
          <a:stretch/>
        </p:blipFill>
        <p:spPr>
          <a:xfrm>
            <a:off x="5279710" y="3694917"/>
            <a:ext cx="3035809" cy="21396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5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9793" y="5948816"/>
            <a:ext cx="763974" cy="544814"/>
          </a:xfr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-24%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Surveys – fitted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93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380147" y="171891"/>
            <a:ext cx="536712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Fitted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4398043" y="1034509"/>
            <a:ext cx="1647152" cy="2463464"/>
          </a:xfrm>
        </p:spPr>
        <p:txBody>
          <a:bodyPr>
            <a:normAutofit/>
          </a:bodyPr>
          <a:lstStyle/>
          <a:p>
            <a:r>
              <a:rPr lang="en-US" dirty="0" smtClean="0"/>
              <a:t>Trawl survey mean length variable</a:t>
            </a:r>
          </a:p>
        </p:txBody>
      </p:sp>
      <p:pic>
        <p:nvPicPr>
          <p:cNvPr id="7" name="Picture 6" descr="C:\WORKING_FOLDER\2021 Stock Assessments\2021 Pacific cod\Models\Model19.1_tuned\plots\comp_lendat_data_weighting_TA1.8_Srv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" y="923116"/>
            <a:ext cx="3732463" cy="34553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C:\AA - PH Stuff\2022 Assmnts\PCod\goa_pcod\plots\assessment\comp_lendat_data_weighting_TA1.8_LLSrv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70" y="2791012"/>
            <a:ext cx="3636212" cy="34553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 txBox="1">
            <a:spLocks/>
          </p:cNvSpPr>
          <p:nvPr/>
        </p:nvSpPr>
        <p:spPr>
          <a:xfrm rot="16200000">
            <a:off x="1248100" y="4361533"/>
            <a:ext cx="1647152" cy="2463464"/>
          </a:xfrm>
          <a:prstGeom prst="rect">
            <a:avLst/>
          </a:prstGeom>
        </p:spPr>
        <p:txBody>
          <a:bodyPr vert="eaVert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Longline survey mean length increasing</a:t>
            </a:r>
          </a:p>
        </p:txBody>
      </p:sp>
    </p:spTree>
    <p:extLst>
      <p:ext uri="{BB962C8B-B14F-4D97-AF65-F5344CB8AC3E}">
        <p14:creationId xmlns:p14="http://schemas.microsoft.com/office/powerpoint/2010/main" val="232329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</a:t>
            </a:r>
            <a:r>
              <a:rPr lang="en-US" dirty="0" err="1" smtClean="0"/>
              <a:t>Env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91867" y="370403"/>
            <a:ext cx="5308582" cy="6000749"/>
          </a:xfrm>
        </p:spPr>
        <p:txBody>
          <a:bodyPr/>
          <a:lstStyle/>
          <a:p>
            <a:r>
              <a:rPr lang="en-US" dirty="0" smtClean="0"/>
              <a:t>Bottom temperature above mean in 2022</a:t>
            </a:r>
          </a:p>
        </p:txBody>
      </p:sp>
      <p:pic>
        <p:nvPicPr>
          <p:cNvPr id="8" name="Picture 7" descr="C:\AA - PH Stuff\2022 Assmnts\PCod\goa_pcod\plots\other\Env_indx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11" y="1286056"/>
            <a:ext cx="4954335" cy="502084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22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</a:t>
            </a:r>
            <a:r>
              <a:rPr lang="en-US" dirty="0" err="1" smtClean="0"/>
              <a:t>Env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err="1" smtClean="0"/>
              <a:t>Avg</a:t>
            </a:r>
            <a:r>
              <a:rPr lang="en-US" dirty="0" smtClean="0"/>
              <a:t> to above </a:t>
            </a:r>
            <a:r>
              <a:rPr lang="en-US" dirty="0" err="1" smtClean="0"/>
              <a:t>avg</a:t>
            </a:r>
            <a:r>
              <a:rPr lang="en-US" dirty="0" smtClean="0"/>
              <a:t> sea surface temperature</a:t>
            </a:r>
          </a:p>
          <a:p>
            <a:r>
              <a:rPr lang="en-US" dirty="0" smtClean="0"/>
              <a:t>No marine heat wave days during winter/spawning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6" y="1486568"/>
            <a:ext cx="6395085" cy="504761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77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monitored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Both IPHC and ADF&amp;G on increasing trend</a:t>
            </a:r>
          </a:p>
        </p:txBody>
      </p:sp>
      <p:pic>
        <p:nvPicPr>
          <p:cNvPr id="7" name="Picture 6" descr="C:\AA - PH Stuff\2022 Assmnts\PCod\goa_pcod\plots\other\nonfitted_indices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b="3553"/>
          <a:stretch/>
        </p:blipFill>
        <p:spPr bwMode="auto">
          <a:xfrm>
            <a:off x="377130" y="1199995"/>
            <a:ext cx="5229708" cy="512126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8703" y="3356237"/>
            <a:ext cx="2861773" cy="19036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39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monitored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IPHC – adult </a:t>
            </a:r>
            <a:r>
              <a:rPr lang="en-US" dirty="0" err="1" smtClean="0"/>
              <a:t>pop’n</a:t>
            </a:r>
            <a:endParaRPr lang="en-US" dirty="0" smtClean="0"/>
          </a:p>
          <a:p>
            <a:r>
              <a:rPr lang="en-US" dirty="0" smtClean="0"/>
              <a:t>ADF&amp;G – picking up 2020 year class (particularly around Kodiak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59338" y="1772933"/>
            <a:ext cx="4463710" cy="4744032"/>
            <a:chOff x="301211" y="1769978"/>
            <a:chExt cx="4463710" cy="474403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11" y="1769978"/>
              <a:ext cx="4463710" cy="25506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11" y="3963319"/>
              <a:ext cx="4463710" cy="2550691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27" y="4067788"/>
            <a:ext cx="1940028" cy="194002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05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monitored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Similarities in most recent length comps by survey gear types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27653" y="1345256"/>
            <a:ext cx="4990113" cy="5271666"/>
            <a:chOff x="893147" y="1560917"/>
            <a:chExt cx="4990113" cy="527166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47" y="1560917"/>
              <a:ext cx="4990113" cy="28514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147" y="3981090"/>
              <a:ext cx="4990113" cy="28514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117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9874" y="609600"/>
            <a:ext cx="8229600" cy="818147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stretch>
              <a:fillRect t="-37000" b="-2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 smtClean="0"/>
              <a:t>GOA Pacific cod: Tier 3b</a:t>
            </a:r>
          </a:p>
          <a:p>
            <a:r>
              <a:rPr lang="en-US" sz="2100" dirty="0" smtClean="0"/>
              <a:t>2023 projected spawning biomass to be at </a:t>
            </a:r>
            <a:r>
              <a:rPr lang="en-US" sz="2100" i="1" dirty="0" smtClean="0"/>
              <a:t>B</a:t>
            </a:r>
            <a:r>
              <a:rPr lang="en-US" sz="2100" i="1" baseline="-25000" dirty="0" smtClean="0"/>
              <a:t>25.5%</a:t>
            </a:r>
            <a:endParaRPr lang="en-US" sz="2100" dirty="0" smtClean="0"/>
          </a:p>
          <a:p>
            <a:r>
              <a:rPr lang="en-US" sz="2100" dirty="0" smtClean="0"/>
              <a:t>No changes to model. Updated data since 2022, added state catch from 1997 – 2002</a:t>
            </a:r>
          </a:p>
          <a:p>
            <a:r>
              <a:rPr lang="en-US" sz="2100" dirty="0" smtClean="0"/>
              <a:t>PT/SSC comments not addressed this year (so not included)</a:t>
            </a:r>
          </a:p>
          <a:p>
            <a:endParaRPr lang="en-US" sz="2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4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:\AA - PH Stuff\2022 Assmnts\PCod\goa_pcod\plots\other\age0_index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8"/>
          <a:stretch/>
        </p:blipFill>
        <p:spPr bwMode="auto">
          <a:xfrm>
            <a:off x="377130" y="1033368"/>
            <a:ext cx="5943600" cy="317632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Surveys – monitored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Increased 2022 year class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5" t="12011" r="26539" b="23996"/>
          <a:stretch/>
        </p:blipFill>
        <p:spPr bwMode="auto">
          <a:xfrm>
            <a:off x="3472884" y="4459857"/>
            <a:ext cx="2833025" cy="190643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228" y="4381227"/>
            <a:ext cx="1836738" cy="13779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54" y="5191711"/>
            <a:ext cx="1520825" cy="114141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99" y="5476055"/>
            <a:ext cx="1616075" cy="11033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5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0517" y="609601"/>
            <a:ext cx="8202915" cy="793072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summary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72712081"/>
              </p:ext>
            </p:extLst>
          </p:nvPr>
        </p:nvGraphicFramePr>
        <p:xfrm>
          <a:off x="514853" y="1317523"/>
          <a:ext cx="8158579" cy="5131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21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54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4857" y="604252"/>
            <a:ext cx="2028575" cy="58051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317927" y="-68817"/>
            <a:ext cx="682436" cy="2028575"/>
          </a:xfrm>
        </p:spPr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24206451"/>
              </p:ext>
            </p:extLst>
          </p:nvPr>
        </p:nvGraphicFramePr>
        <p:xfrm>
          <a:off x="-701337" y="847689"/>
          <a:ext cx="8021867" cy="531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598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5253065" cy="689514"/>
          </a:xfrm>
        </p:spPr>
        <p:txBody>
          <a:bodyPr>
            <a:noAutofit/>
          </a:bodyPr>
          <a:lstStyle/>
          <a:p>
            <a:r>
              <a:rPr lang="en-US" sz="3700" dirty="0" smtClean="0">
                <a:solidFill>
                  <a:schemeClr val="bg1"/>
                </a:solidFill>
              </a:rPr>
              <a:t>Results: data fits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2892024" cy="3746514"/>
          </a:xfrm>
        </p:spPr>
        <p:txBody>
          <a:bodyPr>
            <a:normAutofit/>
          </a:bodyPr>
          <a:lstStyle/>
          <a:p>
            <a:r>
              <a:rPr lang="en-US" dirty="0" smtClean="0"/>
              <a:t>Continuing to fit 2021trawl survey precisely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Expecting larger RPN from longline survey in 4 of last 5 years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243532" y="690113"/>
            <a:ext cx="5530969" cy="4364486"/>
            <a:chOff x="2830902" y="419279"/>
            <a:chExt cx="5943600" cy="591203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 descr="C:\AA - PH Stuff\2022 Assmnts\PCod\goa_pcod\plots\r4ss\index2_cpuefit_Srv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31" b="10590"/>
            <a:stretch/>
          </p:blipFill>
          <p:spPr bwMode="auto">
            <a:xfrm>
              <a:off x="2830902" y="419279"/>
              <a:ext cx="5943600" cy="27241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 descr="C:\AA - PH Stuff\2022 Assmnts\PCod\goa_pcod\plots\r4ss\index2_cpuefit_LLSrv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11"/>
            <a:stretch/>
          </p:blipFill>
          <p:spPr bwMode="auto">
            <a:xfrm>
              <a:off x="2830902" y="3080109"/>
              <a:ext cx="5943600" cy="32512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6781800" y="3302478"/>
              <a:ext cx="1992702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longline survey RPNs</a:t>
              </a:r>
            </a:p>
          </p:txBody>
        </p:sp>
        <p:sp>
          <p:nvSpPr>
            <p:cNvPr id="14" name="Text Box 2"/>
            <p:cNvSpPr txBox="1">
              <a:spLocks noChangeArrowheads="1"/>
            </p:cNvSpPr>
            <p:nvPr/>
          </p:nvSpPr>
          <p:spPr bwMode="auto">
            <a:xfrm>
              <a:off x="3508075" y="561674"/>
              <a:ext cx="2952990" cy="406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AFSC bottom trawl </a:t>
              </a:r>
              <a:r>
                <a:rPr lang="en-US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survey </a:t>
              </a:r>
              <a:r>
                <a:rPr lang="en-US" dirty="0" smtClean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numbers</a:t>
              </a:r>
              <a:endPara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7573993" y="4121992"/>
            <a:ext cx="914400" cy="3469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80" y="903888"/>
            <a:ext cx="2892024" cy="3746514"/>
          </a:xfrm>
        </p:spPr>
        <p:txBody>
          <a:bodyPr>
            <a:normAutofit/>
          </a:bodyPr>
          <a:lstStyle/>
          <a:p>
            <a:r>
              <a:rPr lang="en-US" dirty="0" smtClean="0"/>
              <a:t>Model retrospective ‘fit’ to biomass variable across assessments</a:t>
            </a:r>
          </a:p>
          <a:p>
            <a:r>
              <a:rPr lang="en-US" dirty="0" smtClean="0"/>
              <a:t>Slight downward turn in 2022 assessment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580" y="903888"/>
            <a:ext cx="5212852" cy="3783783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 txBox="1">
            <a:spLocks/>
          </p:cNvSpPr>
          <p:nvPr/>
        </p:nvSpPr>
        <p:spPr>
          <a:xfrm>
            <a:off x="446399" y="5132717"/>
            <a:ext cx="5253065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700" smtClean="0">
                <a:solidFill>
                  <a:schemeClr val="bg1"/>
                </a:solidFill>
              </a:rPr>
              <a:t>Results: data fits</a:t>
            </a: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33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000" y="903888"/>
            <a:ext cx="2892024" cy="3746514"/>
          </a:xfrm>
        </p:spPr>
        <p:txBody>
          <a:bodyPr>
            <a:normAutofit/>
          </a:bodyPr>
          <a:lstStyle/>
          <a:p>
            <a:r>
              <a:rPr lang="en-US" dirty="0" smtClean="0"/>
              <a:t>In general, length comps fit well by model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793" y="656011"/>
            <a:ext cx="4242268" cy="4242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5253065" cy="689514"/>
          </a:xfrm>
        </p:spPr>
        <p:txBody>
          <a:bodyPr>
            <a:noAutofit/>
          </a:bodyPr>
          <a:lstStyle/>
          <a:p>
            <a:r>
              <a:rPr lang="en-US" sz="3700" dirty="0" smtClean="0">
                <a:solidFill>
                  <a:schemeClr val="bg1"/>
                </a:solidFill>
              </a:rPr>
              <a:t>Results: data fits</a:t>
            </a:r>
            <a:endParaRPr lang="en-US" sz="3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6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5804" y="1515763"/>
            <a:ext cx="1878297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bottom trawl survey length comps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"/>
          <a:stretch/>
        </p:blipFill>
        <p:spPr bwMode="auto">
          <a:xfrm>
            <a:off x="187450" y="621101"/>
            <a:ext cx="6998354" cy="585748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622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7834" y="1515763"/>
            <a:ext cx="2456267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bottom trawl survey conditional age-at-length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5" y="748737"/>
            <a:ext cx="5986780" cy="568833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300" smtClean="0"/>
              <a:pPr/>
              <a:t>27</a:t>
            </a:fld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2483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4536" y="2421536"/>
            <a:ext cx="2456267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bottom trawl survey selectivity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0885"/>
            <a:ext cx="5944235" cy="579183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6402" r="23792" b="13535"/>
          <a:stretch/>
        </p:blipFill>
        <p:spPr>
          <a:xfrm>
            <a:off x="5679362" y="903287"/>
            <a:ext cx="3091441" cy="25189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750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3382" y="1489885"/>
            <a:ext cx="2890838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longline survey length comps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4" y="708590"/>
            <a:ext cx="5736567" cy="6149409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032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8574" y="609601"/>
            <a:ext cx="8224858" cy="796506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07787222"/>
              </p:ext>
            </p:extLst>
          </p:nvPr>
        </p:nvGraphicFramePr>
        <p:xfrm>
          <a:off x="114086" y="1578153"/>
          <a:ext cx="8893834" cy="428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18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3382" y="1489885"/>
            <a:ext cx="2890838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AFSC longline survey catchability and selectivity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47" y="548005"/>
            <a:ext cx="5944235" cy="630999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291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Trawl fishery length comps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395"/>
            <a:ext cx="6627495" cy="608330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493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Trawl fishery conditional age-at-length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4" y="576232"/>
            <a:ext cx="6437630" cy="6102350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473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44235" y="264582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Trawl fishery selectivity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029"/>
            <a:ext cx="5944235" cy="579755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0" t="16232" r="23431" b="13226"/>
          <a:stretch/>
        </p:blipFill>
        <p:spPr>
          <a:xfrm>
            <a:off x="5796951" y="864321"/>
            <a:ext cx="3079630" cy="24863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6111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Longline fishery length comps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596"/>
            <a:ext cx="6547449" cy="6271404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737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54483" y="1489885"/>
            <a:ext cx="2269736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Longline fishery conditional age-at-length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5337"/>
            <a:ext cx="6754483" cy="6123652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291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0524" y="2714836"/>
            <a:ext cx="2269736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Longline fishery selectivity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92"/>
            <a:ext cx="5944235" cy="5791835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5" t="17571" r="22860" b="14977"/>
          <a:stretch/>
        </p:blipFill>
        <p:spPr>
          <a:xfrm>
            <a:off x="5753818" y="810883"/>
            <a:ext cx="3390182" cy="26276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05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Pot fishery length comps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0" y="664234"/>
            <a:ext cx="5572666" cy="6193766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9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27494" y="1489885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Pot fishery condition age-at-length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1365"/>
            <a:ext cx="6687820" cy="6096635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475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16943" y="2826980"/>
            <a:ext cx="2396725" cy="3746500"/>
          </a:xfrm>
        </p:spPr>
        <p:txBody>
          <a:bodyPr>
            <a:normAutofit/>
          </a:bodyPr>
          <a:lstStyle/>
          <a:p>
            <a:r>
              <a:rPr lang="en-US" dirty="0" smtClean="0"/>
              <a:t>Pot fishery selectivity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7774"/>
            <a:ext cx="5944235" cy="5767070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5" t="16628" r="21843" b="14033"/>
          <a:stretch/>
        </p:blipFill>
        <p:spPr>
          <a:xfrm>
            <a:off x="5779698" y="907774"/>
            <a:ext cx="3295291" cy="253616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495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11" name="Picture 10" descr="C:\AA - PH Stuff\2022 Assmnts\PCod\goa_pcod\plots\r4ss\data_plot2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 t="9552" r="8423" b="6713"/>
          <a:stretch/>
        </p:blipFill>
        <p:spPr bwMode="auto">
          <a:xfrm>
            <a:off x="4902576" y="1742766"/>
            <a:ext cx="4086149" cy="41663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611181"/>
              </p:ext>
            </p:extLst>
          </p:nvPr>
        </p:nvGraphicFramePr>
        <p:xfrm>
          <a:off x="118702" y="1657821"/>
          <a:ext cx="4442603" cy="466344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393614">
                  <a:extLst>
                    <a:ext uri="{9D8B030D-6E8A-4147-A177-3AD203B41FA5}">
                      <a16:colId xmlns:a16="http://schemas.microsoft.com/office/drawing/2014/main" val="3522348051"/>
                    </a:ext>
                  </a:extLst>
                </a:gridCol>
                <a:gridCol w="1048989">
                  <a:extLst>
                    <a:ext uri="{9D8B030D-6E8A-4147-A177-3AD203B41FA5}">
                      <a16:colId xmlns:a16="http://schemas.microsoft.com/office/drawing/2014/main" val="76955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181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and state fishery catch, by gear type 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2021,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2022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445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and state fishery catch-at-length, by gear type 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2021,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2022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041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AFSC Sablefish Longline survey Pacific cod Relative Population Numbers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2435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 NMFS bottom trawl survey conditional age-at-length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3965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AFSC Sablefish Longline survey Pacific Cod length composition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629268"/>
                  </a:ext>
                </a:extLst>
              </a:tr>
              <a:tr h="14950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fishery conditional age-at-length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2021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00839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CFSR bottom temperature indices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2703790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3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5101" y="560566"/>
            <a:ext cx="8339337" cy="12509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Model diagnostics: </a:t>
            </a:r>
          </a:p>
          <a:p>
            <a:pPr lvl="1"/>
            <a:r>
              <a:rPr lang="en-US" dirty="0" smtClean="0"/>
              <a:t>Leave-one-out: 2022 influential, w/in that LL survey index on biomass, Trawl length comp on mortalities</a:t>
            </a:r>
          </a:p>
          <a:p>
            <a:pPr lvl="1"/>
            <a:r>
              <a:rPr lang="en-US" dirty="0" smtClean="0"/>
              <a:t>Jitter: (CV </a:t>
            </a:r>
            <a:r>
              <a:rPr lang="en-US" dirty="0"/>
              <a:t>of 0.05 and 50 </a:t>
            </a:r>
            <a:r>
              <a:rPr lang="en-US" dirty="0" smtClean="0"/>
              <a:t>runs) 45 </a:t>
            </a:r>
            <a:r>
              <a:rPr lang="en-US" dirty="0"/>
              <a:t>of the 50 </a:t>
            </a:r>
            <a:r>
              <a:rPr lang="en-US" dirty="0" smtClean="0"/>
              <a:t>converged; </a:t>
            </a:r>
            <a:r>
              <a:rPr lang="en-US" dirty="0"/>
              <a:t>78% </a:t>
            </a:r>
            <a:r>
              <a:rPr lang="en-US" dirty="0" smtClean="0"/>
              <a:t>at MLE</a:t>
            </a:r>
          </a:p>
        </p:txBody>
      </p:sp>
      <p:pic>
        <p:nvPicPr>
          <p:cNvPr id="6" name="Picture 5" descr="C:\AA - PH Stuff\2022 Assmnts\PCod\goa_pcod\plots\other\LO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660" y="1899765"/>
            <a:ext cx="4144289" cy="39681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40</a:t>
            </a:fld>
            <a:endParaRPr lang="en-US" sz="1400" dirty="0"/>
          </a:p>
        </p:txBody>
      </p:sp>
      <p:pic>
        <p:nvPicPr>
          <p:cNvPr id="7" name="Picture 6" descr="C:\AA - PH Stuff\2022 Assmnts\PCod\goa_pcod\plots\other\LOO_add_dat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9" y="1899765"/>
            <a:ext cx="4417181" cy="456337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595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671" y="1020614"/>
            <a:ext cx="3116043" cy="5452045"/>
          </a:xfrm>
        </p:spPr>
        <p:txBody>
          <a:bodyPr>
            <a:normAutofit/>
          </a:bodyPr>
          <a:lstStyle/>
          <a:p>
            <a:r>
              <a:rPr lang="en-US" dirty="0"/>
              <a:t>Below average recruitment since 2014 (following a stanza of above </a:t>
            </a:r>
            <a:r>
              <a:rPr lang="en-US" dirty="0" err="1"/>
              <a:t>avg</a:t>
            </a:r>
            <a:r>
              <a:rPr lang="en-US" dirty="0"/>
              <a:t> recruitment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Recruitment decreased across the board in the 2022 assessment compared to 2021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C:\AA - PH Stuff\2022 Assmnts\PCod\goa_pcod\plots\r4ss\recdevs2_withbars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9" r="4209" b="11784"/>
          <a:stretch/>
        </p:blipFill>
        <p:spPr bwMode="auto">
          <a:xfrm>
            <a:off x="3334110" y="747096"/>
            <a:ext cx="5564038" cy="259132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10" y="3534748"/>
            <a:ext cx="5564038" cy="3179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3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parameter estimates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80" y="867495"/>
            <a:ext cx="2564220" cy="3746514"/>
          </a:xfrm>
        </p:spPr>
        <p:txBody>
          <a:bodyPr>
            <a:normAutofit/>
          </a:bodyPr>
          <a:lstStyle/>
          <a:p>
            <a:r>
              <a:rPr lang="en-US" dirty="0" smtClean="0"/>
              <a:t>M decreased in 2022 assessment compared to 2021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9" y="1224501"/>
            <a:ext cx="6063651" cy="34649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757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parameter estimates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2892024" cy="3746514"/>
          </a:xfrm>
        </p:spPr>
        <p:txBody>
          <a:bodyPr>
            <a:normAutofit/>
          </a:bodyPr>
          <a:lstStyle/>
          <a:p>
            <a:r>
              <a:rPr lang="en-US" dirty="0" smtClean="0"/>
              <a:t>F increased in 2022 for all fleets, Pot fleet continues to be primary source of mortality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3" b="7987"/>
          <a:stretch/>
        </p:blipFill>
        <p:spPr bwMode="auto">
          <a:xfrm>
            <a:off x="3540715" y="654722"/>
            <a:ext cx="5132717" cy="438983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36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time series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03" y="834876"/>
            <a:ext cx="3677027" cy="4522127"/>
          </a:xfrm>
        </p:spPr>
        <p:txBody>
          <a:bodyPr>
            <a:normAutofit/>
          </a:bodyPr>
          <a:lstStyle/>
          <a:p>
            <a:r>
              <a:rPr lang="en-US" dirty="0" smtClean="0"/>
              <a:t>SSB skipping along </a:t>
            </a:r>
            <a:r>
              <a:rPr lang="en-US" i="1" dirty="0" smtClean="0"/>
              <a:t>B</a:t>
            </a:r>
            <a:r>
              <a:rPr lang="en-US" i="1" baseline="-25000" dirty="0" smtClean="0"/>
              <a:t>20%</a:t>
            </a:r>
            <a:r>
              <a:rPr lang="en-US" i="1" dirty="0" smtClean="0"/>
              <a:t>, </a:t>
            </a:r>
            <a:r>
              <a:rPr lang="en-US" dirty="0" smtClean="0"/>
              <a:t>projected to increase after 2024</a:t>
            </a:r>
          </a:p>
          <a:p>
            <a:endParaRPr lang="en-US" dirty="0"/>
          </a:p>
          <a:p>
            <a:r>
              <a:rPr lang="en-US" dirty="0" smtClean="0"/>
              <a:t>Low recent recruitment estimates with precision, projected average recruitment larger than recent recruitments</a:t>
            </a:r>
          </a:p>
        </p:txBody>
      </p:sp>
      <p:pic>
        <p:nvPicPr>
          <p:cNvPr id="7" name="Picture 6" descr="C:\AA - PH Stuff\2022 Assmnts\PCod\goa_pcod\plots\other\SSB_Rec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030" y="681345"/>
            <a:ext cx="4671633" cy="424433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26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"/>
          <a:stretch/>
        </p:blipFill>
        <p:spPr bwMode="auto">
          <a:xfrm>
            <a:off x="132496" y="1570007"/>
            <a:ext cx="5193353" cy="350292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retrospectives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11" y="3154789"/>
            <a:ext cx="3677027" cy="1730837"/>
          </a:xfrm>
        </p:spPr>
        <p:txBody>
          <a:bodyPr>
            <a:normAutofit/>
          </a:bodyPr>
          <a:lstStyle/>
          <a:p>
            <a:r>
              <a:rPr lang="en-US" dirty="0" smtClean="0"/>
              <a:t>Low recent SSB retrospective pattern in both model and data</a:t>
            </a:r>
          </a:p>
        </p:txBody>
      </p:sp>
      <p:pic>
        <p:nvPicPr>
          <p:cNvPr id="8" name="Picture 7" descr="C:\AA - PH Stuff\2022 Assmnts\PCod\goa_pcod\plots\other\retro_SSB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5"/>
          <a:stretch/>
        </p:blipFill>
        <p:spPr bwMode="auto">
          <a:xfrm>
            <a:off x="3994030" y="585906"/>
            <a:ext cx="5149970" cy="238158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5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46</a:t>
            </a:fld>
            <a:endParaRPr lang="en-US" sz="1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0445" y="423309"/>
            <a:ext cx="2596551" cy="4303712"/>
          </a:xfrm>
        </p:spPr>
        <p:txBody>
          <a:bodyPr>
            <a:normAutofit/>
          </a:bodyPr>
          <a:lstStyle/>
          <a:p>
            <a:r>
              <a:rPr lang="en-US" dirty="0" smtClean="0"/>
              <a:t>Large positive retrospective pattern in recruitment: continues to decrease year-class strength as data added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68" y="802616"/>
            <a:ext cx="4870688" cy="48706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5" y="3885736"/>
            <a:ext cx="4262169" cy="24355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2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8575" y="604252"/>
            <a:ext cx="8224858" cy="793227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b="-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- summary</a:t>
            </a:r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685577622"/>
              </p:ext>
            </p:extLst>
          </p:nvPr>
        </p:nvGraphicFramePr>
        <p:xfrm>
          <a:off x="0" y="1501429"/>
          <a:ext cx="8950332" cy="4350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47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297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status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010653"/>
            <a:ext cx="3030461" cy="4973549"/>
          </a:xfrm>
        </p:spPr>
        <p:txBody>
          <a:bodyPr>
            <a:normAutofit/>
          </a:bodyPr>
          <a:lstStyle/>
          <a:p>
            <a:r>
              <a:rPr lang="en-US" dirty="0" smtClean="0"/>
              <a:t>Tier 3b: on the ramp</a:t>
            </a:r>
          </a:p>
          <a:p>
            <a:endParaRPr lang="en-US" dirty="0" smtClean="0"/>
          </a:p>
          <a:p>
            <a:r>
              <a:rPr lang="en-US" dirty="0" smtClean="0"/>
              <a:t>Moving down the ramp from 22 to 24</a:t>
            </a:r>
          </a:p>
          <a:p>
            <a:endParaRPr lang="en-US" dirty="0"/>
          </a:p>
          <a:p>
            <a:r>
              <a:rPr lang="en-US" dirty="0" smtClean="0"/>
              <a:t>Estimated to be above </a:t>
            </a:r>
            <a:r>
              <a:rPr lang="en-US" i="1" dirty="0" smtClean="0"/>
              <a:t>B</a:t>
            </a:r>
            <a:r>
              <a:rPr lang="en-US" i="1" baseline="-25000" dirty="0" smtClean="0"/>
              <a:t>20%</a:t>
            </a:r>
            <a:r>
              <a:rPr lang="en-US" i="1" dirty="0" smtClean="0"/>
              <a:t> </a:t>
            </a:r>
            <a:r>
              <a:rPr lang="en-US" dirty="0" smtClean="0"/>
              <a:t>(dashed red line), 2023 = </a:t>
            </a:r>
            <a:r>
              <a:rPr lang="en-US" i="1" dirty="0" smtClean="0"/>
              <a:t>B</a:t>
            </a:r>
            <a:r>
              <a:rPr lang="en-US" i="1" baseline="-25000" dirty="0" smtClean="0"/>
              <a:t>25.5%</a:t>
            </a:r>
          </a:p>
          <a:p>
            <a:endParaRPr lang="en-US" i="1" baseline="-25000" dirty="0"/>
          </a:p>
          <a:p>
            <a:r>
              <a:rPr lang="en-US" dirty="0" smtClean="0"/>
              <a:t>Projected to decrease to </a:t>
            </a:r>
            <a:r>
              <a:rPr lang="en-US" i="1" dirty="0" smtClean="0"/>
              <a:t>B</a:t>
            </a:r>
            <a:r>
              <a:rPr lang="en-US" i="1" baseline="-25000" dirty="0" smtClean="0"/>
              <a:t>24%</a:t>
            </a:r>
            <a:r>
              <a:rPr lang="en-US" i="1" dirty="0" smtClean="0"/>
              <a:t> </a:t>
            </a:r>
            <a:r>
              <a:rPr lang="en-US" dirty="0" smtClean="0"/>
              <a:t>in 2024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48</a:t>
            </a:fld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4"/>
          <a:stretch/>
        </p:blipFill>
        <p:spPr>
          <a:xfrm>
            <a:off x="3734805" y="1572816"/>
            <a:ext cx="4683462" cy="42837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92" y="1565592"/>
            <a:ext cx="4328102" cy="4446917"/>
          </a:xfrm>
        </p:spPr>
        <p:txBody>
          <a:bodyPr>
            <a:noAutofit/>
          </a:bodyPr>
          <a:lstStyle/>
          <a:p>
            <a:r>
              <a:rPr lang="en-US" dirty="0" smtClean="0"/>
              <a:t>Assessment considerations:</a:t>
            </a:r>
          </a:p>
          <a:p>
            <a:pPr lvl="1"/>
            <a:r>
              <a:rPr lang="en-US" sz="1800" dirty="0" smtClean="0"/>
              <a:t>Positive residual pattern in Longline survey RPNs</a:t>
            </a:r>
          </a:p>
          <a:p>
            <a:pPr lvl="1"/>
            <a:r>
              <a:rPr lang="en-US" sz="1800" dirty="0" smtClean="0"/>
              <a:t>Below average recruitment estimated in last 7 years, and has undesirable retrospective pattern</a:t>
            </a:r>
          </a:p>
          <a:p>
            <a:pPr lvl="1"/>
            <a:r>
              <a:rPr lang="en-US" sz="1800" dirty="0" smtClean="0"/>
              <a:t>Projected average recruitment hasn’t been estimated since 2013 </a:t>
            </a:r>
          </a:p>
          <a:p>
            <a:pPr lvl="1"/>
            <a:r>
              <a:rPr lang="en-US" sz="1800" dirty="0" smtClean="0"/>
              <a:t>Mid- to long-term outlook of stock sensitive to recruitment assumptions used in projections</a:t>
            </a:r>
          </a:p>
          <a:p>
            <a:pPr lvl="1"/>
            <a:r>
              <a:rPr lang="en-US" sz="1800" dirty="0" smtClean="0"/>
              <a:t>Due to these concerns: Level 2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4370983" y="1565592"/>
            <a:ext cx="4781643" cy="4413870"/>
            <a:chOff x="4430992" y="1764792"/>
            <a:chExt cx="4548647" cy="43614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6" t="42184" r="10916" b="7460"/>
            <a:stretch/>
          </p:blipFill>
          <p:spPr>
            <a:xfrm>
              <a:off x="4561305" y="1764792"/>
              <a:ext cx="3986785" cy="124358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3" t="34326" r="10999"/>
            <a:stretch/>
          </p:blipFill>
          <p:spPr>
            <a:xfrm>
              <a:off x="4547228" y="4489704"/>
              <a:ext cx="4000862" cy="163650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83" r="1596" b="7313"/>
            <a:stretch/>
          </p:blipFill>
          <p:spPr>
            <a:xfrm>
              <a:off x="4430992" y="3008376"/>
              <a:ext cx="4548647" cy="1481328"/>
            </a:xfrm>
            <a:prstGeom prst="rect">
              <a:avLst/>
            </a:prstGeom>
          </p:spPr>
        </p:pic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1120" y="1576214"/>
            <a:ext cx="1119294" cy="393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1977  on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7328" y="2915573"/>
            <a:ext cx="1119294" cy="393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2010  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633" y="5321607"/>
            <a:ext cx="1119294" cy="393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2014  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49</a:t>
            </a:fld>
            <a:endParaRPr lang="en-US" sz="1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394868"/>
              </p:ext>
            </p:extLst>
          </p:nvPr>
        </p:nvGraphicFramePr>
        <p:xfrm>
          <a:off x="1191735" y="6068440"/>
          <a:ext cx="6188542" cy="652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5231">
                  <a:extLst>
                    <a:ext uri="{9D8B030D-6E8A-4147-A177-3AD203B41FA5}">
                      <a16:colId xmlns:a16="http://schemas.microsoft.com/office/drawing/2014/main" val="532663497"/>
                    </a:ext>
                  </a:extLst>
                </a:gridCol>
                <a:gridCol w="1604437">
                  <a:extLst>
                    <a:ext uri="{9D8B030D-6E8A-4147-A177-3AD203B41FA5}">
                      <a16:colId xmlns:a16="http://schemas.microsoft.com/office/drawing/2014/main" val="283504217"/>
                    </a:ext>
                  </a:extLst>
                </a:gridCol>
                <a:gridCol w="1604437">
                  <a:extLst>
                    <a:ext uri="{9D8B030D-6E8A-4147-A177-3AD203B41FA5}">
                      <a16:colId xmlns:a16="http://schemas.microsoft.com/office/drawing/2014/main" val="4008993385"/>
                    </a:ext>
                  </a:extLst>
                </a:gridCol>
                <a:gridCol w="1604437">
                  <a:extLst>
                    <a:ext uri="{9D8B030D-6E8A-4147-A177-3AD203B41FA5}">
                      <a16:colId xmlns:a16="http://schemas.microsoft.com/office/drawing/2014/main" val="39860386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 quo</a:t>
                      </a:r>
                      <a:endParaRPr lang="en-US" sz="2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 on</a:t>
                      </a:r>
                      <a:endParaRPr lang="en-US" sz="2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 on</a:t>
                      </a:r>
                      <a:endParaRPr lang="en-US" sz="2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9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 ABC</a:t>
                      </a:r>
                      <a:endParaRPr lang="en-US" sz="2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24,634 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23,263 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22,177 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3052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7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7367" y="1905323"/>
            <a:ext cx="4055265" cy="1310845"/>
          </a:xfrm>
        </p:spPr>
        <p:txBody>
          <a:bodyPr>
            <a:noAutofit/>
          </a:bodyPr>
          <a:lstStyle/>
          <a:p>
            <a:r>
              <a:rPr lang="en-US" sz="2100" dirty="0" smtClean="0"/>
              <a:t>Increased since 2021</a:t>
            </a:r>
          </a:p>
          <a:p>
            <a:r>
              <a:rPr lang="en-US" sz="2100" dirty="0" smtClean="0"/>
              <a:t>Pot majority &gt; Trawl &gt; LL</a:t>
            </a:r>
          </a:p>
          <a:p>
            <a:r>
              <a:rPr lang="en-US" sz="2100" dirty="0" smtClean="0"/>
              <a:t>CG greatest increase</a:t>
            </a:r>
            <a:r>
              <a:rPr lang="en-US" sz="2100" dirty="0"/>
              <a:t> </a:t>
            </a:r>
            <a:r>
              <a:rPr lang="en-US" sz="2100" dirty="0" smtClean="0"/>
              <a:t>compared to last year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- Catch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62527" y="1686257"/>
            <a:ext cx="7626036" cy="4090498"/>
            <a:chOff x="962527" y="1686257"/>
            <a:chExt cx="7626036" cy="409049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8" name="Picture 7" descr="C:\AA - PH Stuff\2022 Assmnts\PCod\goa_pcod\plots\r4ss\catch2 landings stacked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57"/>
            <a:stretch/>
          </p:blipFill>
          <p:spPr bwMode="auto">
            <a:xfrm>
              <a:off x="4500020" y="1686257"/>
              <a:ext cx="4088543" cy="210354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 descr="C:\AA - PH Stuff\2022 Assmnts\PCod\goa_pcod\plots\nonSS\cummC_WG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527" y="3584901"/>
              <a:ext cx="3850105" cy="2191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 descr="C:\AA - PH Stuff\2022 Assmnts\PCod\goa_pcod\plots\nonSS\cummC_CG.png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4827" y="3584902"/>
              <a:ext cx="4153736" cy="219185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5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818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23" y="1635070"/>
            <a:ext cx="3683909" cy="4930322"/>
          </a:xfrm>
        </p:spPr>
        <p:txBody>
          <a:bodyPr>
            <a:normAutofit/>
          </a:bodyPr>
          <a:lstStyle/>
          <a:p>
            <a:r>
              <a:rPr lang="en-US" dirty="0" smtClean="0"/>
              <a:t>Pop </a:t>
            </a:r>
            <a:r>
              <a:rPr lang="en-US" dirty="0" err="1" smtClean="0"/>
              <a:t>dy</a:t>
            </a:r>
            <a:r>
              <a:rPr lang="en-US" dirty="0" smtClean="0"/>
              <a:t> considerations:</a:t>
            </a:r>
          </a:p>
          <a:p>
            <a:pPr lvl="1"/>
            <a:r>
              <a:rPr lang="en-US" sz="1800" dirty="0" smtClean="0"/>
              <a:t>Persistently low spawning biomass</a:t>
            </a:r>
          </a:p>
          <a:p>
            <a:pPr lvl="1"/>
            <a:r>
              <a:rPr lang="en-US" sz="1800" dirty="0" smtClean="0"/>
              <a:t>Persistently low recruitment</a:t>
            </a:r>
          </a:p>
          <a:p>
            <a:pPr lvl="1"/>
            <a:r>
              <a:rPr lang="en-US" sz="1800" dirty="0" smtClean="0"/>
              <a:t>Level 2</a:t>
            </a:r>
          </a:p>
          <a:p>
            <a:pPr lvl="1"/>
            <a:endParaRPr lang="en-US" sz="18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276" y="1500274"/>
            <a:ext cx="3683909" cy="4930322"/>
          </a:xfrm>
        </p:spPr>
        <p:txBody>
          <a:bodyPr>
            <a:normAutofit/>
          </a:bodyPr>
          <a:lstStyle/>
          <a:p>
            <a:r>
              <a:rPr lang="en-US" dirty="0" smtClean="0"/>
              <a:t>Environmental/ecosystem considerations:</a:t>
            </a:r>
          </a:p>
          <a:p>
            <a:pPr lvl="1"/>
            <a:r>
              <a:rPr lang="en-US" sz="1800" dirty="0" smtClean="0"/>
              <a:t>Conditions have improved compared to recent past</a:t>
            </a:r>
          </a:p>
          <a:p>
            <a:pPr lvl="1"/>
            <a:r>
              <a:rPr lang="en-US" sz="1800" dirty="0" smtClean="0"/>
              <a:t>Level 1</a:t>
            </a:r>
          </a:p>
          <a:p>
            <a:endParaRPr lang="en-US" dirty="0"/>
          </a:p>
          <a:p>
            <a:r>
              <a:rPr lang="en-US" dirty="0" smtClean="0"/>
              <a:t>Fishery performance:</a:t>
            </a:r>
          </a:p>
          <a:p>
            <a:pPr lvl="1"/>
            <a:r>
              <a:rPr lang="en-US" sz="1800" dirty="0" smtClean="0"/>
              <a:t>Basin effect occurring?</a:t>
            </a:r>
          </a:p>
          <a:p>
            <a:pPr lvl="1"/>
            <a:r>
              <a:rPr lang="en-US" sz="1800" dirty="0" smtClean="0"/>
              <a:t>Will look at spatial constriction of catch</a:t>
            </a:r>
          </a:p>
          <a:p>
            <a:pPr lvl="1"/>
            <a:r>
              <a:rPr lang="en-US" sz="1800" dirty="0" smtClean="0"/>
              <a:t>Level 1</a:t>
            </a:r>
          </a:p>
          <a:p>
            <a:pPr lvl="1"/>
            <a:endParaRPr lang="en-US" sz="18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57458" y="1809847"/>
            <a:ext cx="1586654" cy="4580768"/>
            <a:chOff x="3557458" y="1809847"/>
            <a:chExt cx="1586654" cy="4580768"/>
          </a:xfrm>
        </p:grpSpPr>
        <p:pic>
          <p:nvPicPr>
            <p:cNvPr id="15" name="Picture 14" descr="C:\AA - PH Stuff\2022 Assmnts\PCod\goa_pcod\plots\other\SSB_Rec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62" r="20364"/>
            <a:stretch/>
          </p:blipFill>
          <p:spPr bwMode="auto">
            <a:xfrm>
              <a:off x="3946248" y="1809847"/>
              <a:ext cx="1069848" cy="4580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C:\AA - PH Stuff\2022 Assmnts\PCod\goa_pcod\plots\other\SSB_Rec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451"/>
            <a:stretch/>
          </p:blipFill>
          <p:spPr bwMode="auto">
            <a:xfrm>
              <a:off x="3557458" y="1809847"/>
              <a:ext cx="388790" cy="4580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18" descr="C:\AA - PH Stuff\2022 Assmnts\PCod\goa_pcod\plots\other\SSB_Rec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50" r="164"/>
            <a:stretch/>
          </p:blipFill>
          <p:spPr bwMode="auto">
            <a:xfrm>
              <a:off x="5016096" y="1809847"/>
              <a:ext cx="128016" cy="45807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50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2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3567387"/>
            <a:ext cx="8621669" cy="2850666"/>
          </a:xfrm>
        </p:spPr>
        <p:txBody>
          <a:bodyPr>
            <a:normAutofit/>
          </a:bodyPr>
          <a:lstStyle/>
          <a:p>
            <a:r>
              <a:rPr lang="en-US" dirty="0" smtClean="0"/>
              <a:t>Overall:</a:t>
            </a:r>
          </a:p>
          <a:p>
            <a:pPr lvl="1"/>
            <a:r>
              <a:rPr lang="en-US" sz="1800" dirty="0" smtClean="0"/>
              <a:t>No recommendations to reduce from </a:t>
            </a:r>
            <a:r>
              <a:rPr lang="en-US" sz="1800" dirty="0" err="1" smtClean="0"/>
              <a:t>maxABC</a:t>
            </a:r>
            <a:endParaRPr lang="en-US" sz="1800" dirty="0" smtClean="0"/>
          </a:p>
          <a:p>
            <a:pPr lvl="1"/>
            <a:r>
              <a:rPr lang="en-US" sz="1800" dirty="0" smtClean="0"/>
              <a:t>But, will continue to monitor assessment and population dynamics considerations</a:t>
            </a:r>
          </a:p>
          <a:p>
            <a:pPr lvl="1"/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51</a:t>
            </a:fld>
            <a:endParaRPr lang="en-US" sz="1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57841"/>
              </p:ext>
            </p:extLst>
          </p:nvPr>
        </p:nvGraphicFramePr>
        <p:xfrm>
          <a:off x="449179" y="1635070"/>
          <a:ext cx="8289380" cy="2240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72345">
                  <a:extLst>
                    <a:ext uri="{9D8B030D-6E8A-4147-A177-3AD203B41FA5}">
                      <a16:colId xmlns:a16="http://schemas.microsoft.com/office/drawing/2014/main" val="657291932"/>
                    </a:ext>
                  </a:extLst>
                </a:gridCol>
                <a:gridCol w="2072345">
                  <a:extLst>
                    <a:ext uri="{9D8B030D-6E8A-4147-A177-3AD203B41FA5}">
                      <a16:colId xmlns:a16="http://schemas.microsoft.com/office/drawing/2014/main" val="1545310557"/>
                    </a:ext>
                  </a:extLst>
                </a:gridCol>
                <a:gridCol w="2072345">
                  <a:extLst>
                    <a:ext uri="{9D8B030D-6E8A-4147-A177-3AD203B41FA5}">
                      <a16:colId xmlns:a16="http://schemas.microsoft.com/office/drawing/2014/main" val="780362493"/>
                    </a:ext>
                  </a:extLst>
                </a:gridCol>
                <a:gridCol w="2072345">
                  <a:extLst>
                    <a:ext uri="{9D8B030D-6E8A-4147-A177-3AD203B41FA5}">
                      <a16:colId xmlns:a16="http://schemas.microsoft.com/office/drawing/2014/main" val="1030221196"/>
                    </a:ext>
                  </a:extLst>
                </a:gridCol>
              </a:tblGrid>
              <a:tr h="4563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Assessment-related considerations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dynamics considerations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Environmental/ecosystem considerations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Fishery Performance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91387513"/>
                  </a:ext>
                </a:extLst>
              </a:tr>
              <a:tr h="589886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Level 2: </a:t>
                      </a:r>
                    </a:p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Substantially increased concern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 2: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Substantially increased concern</a:t>
                      </a:r>
                      <a:endParaRPr lang="en-US" sz="2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 1: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2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Level 1: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2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397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8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39" y="1317523"/>
            <a:ext cx="8621669" cy="1355018"/>
          </a:xfrm>
        </p:spPr>
        <p:txBody>
          <a:bodyPr>
            <a:normAutofit/>
          </a:bodyPr>
          <a:lstStyle/>
          <a:p>
            <a:r>
              <a:rPr lang="en-US" dirty="0" smtClean="0"/>
              <a:t>Recommend Model 19.1a for 2023: 24% reduction in 2023 ABC compared to 2022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52</a:t>
            </a:fld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473"/>
          <a:stretch/>
        </p:blipFill>
        <p:spPr>
          <a:xfrm>
            <a:off x="1207699" y="2130323"/>
            <a:ext cx="6504316" cy="45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210" y="1408735"/>
            <a:ext cx="8621669" cy="831051"/>
          </a:xfrm>
        </p:spPr>
        <p:txBody>
          <a:bodyPr>
            <a:normAutofit/>
          </a:bodyPr>
          <a:lstStyle/>
          <a:p>
            <a:r>
              <a:rPr lang="en-US" dirty="0" smtClean="0"/>
              <a:t>No new data, no change to apportionment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53</a:t>
            </a:fld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4303"/>
          <a:stretch/>
        </p:blipFill>
        <p:spPr>
          <a:xfrm>
            <a:off x="89730" y="2250772"/>
            <a:ext cx="8943149" cy="104870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94166" y="3648973"/>
            <a:ext cx="5734475" cy="2991552"/>
            <a:chOff x="1175283" y="3476445"/>
            <a:chExt cx="5734475" cy="299155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81" r="19332"/>
            <a:stretch/>
          </p:blipFill>
          <p:spPr bwMode="auto">
            <a:xfrm>
              <a:off x="1175283" y="3476445"/>
              <a:ext cx="5734475" cy="2991552"/>
            </a:xfrm>
            <a:prstGeom prst="rect">
              <a:avLst/>
            </a:prstGeom>
            <a:noFill/>
          </p:spPr>
        </p:pic>
        <p:pic>
          <p:nvPicPr>
            <p:cNvPr id="9" name="Picture 8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31" t="34728" b="42015"/>
            <a:stretch/>
          </p:blipFill>
          <p:spPr bwMode="auto">
            <a:xfrm>
              <a:off x="5513714" y="3567657"/>
              <a:ext cx="1227602" cy="76775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839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4857" y="604252"/>
            <a:ext cx="2028575" cy="58051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124510" y="124601"/>
            <a:ext cx="1069272" cy="2028575"/>
          </a:xfrm>
        </p:spPr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535850" y="1158804"/>
            <a:ext cx="5922209" cy="5183073"/>
          </a:xfrm>
        </p:spPr>
        <p:txBody>
          <a:bodyPr>
            <a:normAutofit/>
          </a:bodyPr>
          <a:lstStyle/>
          <a:p>
            <a:r>
              <a:rPr lang="en-US" dirty="0" smtClean="0"/>
              <a:t>Take another look at fit to longline survey</a:t>
            </a:r>
          </a:p>
          <a:p>
            <a:r>
              <a:rPr lang="en-US" dirty="0" smtClean="0"/>
              <a:t>Pick up and investigate environmental link to growth again</a:t>
            </a:r>
          </a:p>
          <a:p>
            <a:r>
              <a:rPr lang="en-US" dirty="0" smtClean="0"/>
              <a:t>Possibly look at 2 index REMA model for apportionment</a:t>
            </a:r>
          </a:p>
          <a:p>
            <a:r>
              <a:rPr lang="en-US" dirty="0" smtClean="0"/>
              <a:t>Start having real conversations about how we use recruitment in projections and reference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1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27" y="386277"/>
            <a:ext cx="4151667" cy="27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7CC5C-F7DD-4A71-9EF6-384815637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685210"/>
            <a:ext cx="7989752" cy="1504844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192" y="3085765"/>
            <a:ext cx="8231271" cy="329899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10000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8092240" cy="824235"/>
          </a:xfrm>
        </p:spPr>
        <p:txBody>
          <a:bodyPr>
            <a:normAutofit/>
          </a:bodyPr>
          <a:lstStyle/>
          <a:p>
            <a:r>
              <a:rPr lang="en-US" sz="2100" dirty="0" smtClean="0"/>
              <a:t>Recent catch seems to be constricting to core areas compared to historical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distribution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1" y="2276784"/>
            <a:ext cx="3711508" cy="35883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1793" r="16862" b="3937"/>
          <a:stretch/>
        </p:blipFill>
        <p:spPr>
          <a:xfrm>
            <a:off x="4727074" y="2337805"/>
            <a:ext cx="3500814" cy="3440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035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25" y="2839453"/>
            <a:ext cx="6873706" cy="34818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7514724" cy="1316193"/>
          </a:xfrm>
        </p:spPr>
        <p:txBody>
          <a:bodyPr/>
          <a:lstStyle/>
          <a:p>
            <a:r>
              <a:rPr lang="en-US" dirty="0" smtClean="0"/>
              <a:t>Noticed 1997 – 2002 state catch reported in SAFE table, but not in model time series (11 – 22% of total catch)…</a:t>
            </a:r>
          </a:p>
          <a:p>
            <a:r>
              <a:rPr lang="en-US" dirty="0" smtClean="0"/>
              <a:t>Has to do with data tables/sources we’re pulling from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state catch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27391" y="4831333"/>
            <a:ext cx="2082699" cy="10173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67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638589"/>
            <a:ext cx="4870585" cy="2096908"/>
          </a:xfrm>
        </p:spPr>
        <p:txBody>
          <a:bodyPr>
            <a:normAutofit/>
          </a:bodyPr>
          <a:lstStyle/>
          <a:p>
            <a:r>
              <a:rPr lang="en-US" dirty="0" smtClean="0"/>
              <a:t>Appendix 2.2 of SAFE shows changes to model when including 1997 – 2002 state catch</a:t>
            </a:r>
          </a:p>
          <a:p>
            <a:r>
              <a:rPr lang="en-US" dirty="0" smtClean="0"/>
              <a:t>In this and future assessments this catch will be included, change name from Model 19.1 to Model 19.1a to note this addition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state catch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85503" y="1995973"/>
            <a:ext cx="5587299" cy="3860633"/>
            <a:chOff x="2880393" y="2091177"/>
            <a:chExt cx="5587299" cy="386063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 descr="C:\AA - PH Stuff\2022 Assmnts\PCod\goa_pcod\plots\comp_apndx\compare8_Fvalue_uncertainty.png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393" y="3835027"/>
              <a:ext cx="2728996" cy="2116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9389" y="2091177"/>
              <a:ext cx="2858303" cy="3860633"/>
            </a:xfrm>
            <a:prstGeom prst="rect">
              <a:avLst/>
            </a:prstGeom>
            <a:noFill/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34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180" y="1523259"/>
            <a:ext cx="5304640" cy="1702865"/>
          </a:xfrm>
        </p:spPr>
        <p:txBody>
          <a:bodyPr>
            <a:normAutofit/>
          </a:bodyPr>
          <a:lstStyle/>
          <a:p>
            <a:r>
              <a:rPr lang="en-US" dirty="0" smtClean="0"/>
              <a:t>In general, mean length increasing in fishery</a:t>
            </a:r>
          </a:p>
          <a:p>
            <a:r>
              <a:rPr lang="en-US" dirty="0" smtClean="0"/>
              <a:t>Significantly larger mean length resulted in Pot fishery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comps</a:t>
            </a:r>
            <a:endParaRPr lang="en-US" dirty="0"/>
          </a:p>
        </p:txBody>
      </p:sp>
      <p:pic>
        <p:nvPicPr>
          <p:cNvPr id="14" name="Picture 13" descr="C:\AA - PH Stuff\2022 Assmnts\PCod\goa_pcod\plots\r4ss\comp_lendat_data_weighting_TA1.8_FshPot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"/>
          <a:stretch/>
        </p:blipFill>
        <p:spPr bwMode="auto">
          <a:xfrm>
            <a:off x="6061582" y="2536166"/>
            <a:ext cx="2861734" cy="25456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C:\AA - PH Stuff\2022 Assmnts\PCod\goa_pcod\plots\r4ss\comp_lendat_data_weighting_TA1.8_FshTrawl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"/>
          <a:stretch/>
        </p:blipFill>
        <p:spPr bwMode="auto">
          <a:xfrm>
            <a:off x="3047332" y="3325655"/>
            <a:ext cx="2975311" cy="25456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AA - PH Stuff\2022 Assmnts\PCod\goa_pcod\plots\r4ss\comp_lendat_data_weighting_TA1.8_FshLL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2"/>
          <a:stretch/>
        </p:blipFill>
        <p:spPr bwMode="auto">
          <a:xfrm>
            <a:off x="187155" y="4175185"/>
            <a:ext cx="2821238" cy="254564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8384" y="4183112"/>
            <a:ext cx="1051302" cy="3214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Longline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5980" y="3349481"/>
            <a:ext cx="1051302" cy="3214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Trawl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4498" y="2544093"/>
            <a:ext cx="1051302" cy="32143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Pot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37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15295</TotalTime>
  <Words>1172</Words>
  <Application>Microsoft Office PowerPoint</Application>
  <PresentationFormat>On-screen Show (4:3)</PresentationFormat>
  <Paragraphs>249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Gill Sans MT</vt:lpstr>
      <vt:lpstr>Times New Roman</vt:lpstr>
      <vt:lpstr>Wingdings 2</vt:lpstr>
      <vt:lpstr>Dividend</vt:lpstr>
      <vt:lpstr>Goa pacific cod</vt:lpstr>
      <vt:lpstr>Stock overview</vt:lpstr>
      <vt:lpstr>Outline</vt:lpstr>
      <vt:lpstr>Data</vt:lpstr>
      <vt:lpstr>Data - Catch</vt:lpstr>
      <vt:lpstr>Data – Catch distribution</vt:lpstr>
      <vt:lpstr>Data – state catch</vt:lpstr>
      <vt:lpstr>Data – state catch</vt:lpstr>
      <vt:lpstr>Data – catch comps</vt:lpstr>
      <vt:lpstr>Data – catch comps</vt:lpstr>
      <vt:lpstr>Data – catch condition</vt:lpstr>
      <vt:lpstr>Data – unintentional catch</vt:lpstr>
      <vt:lpstr>Surveys – fitted</vt:lpstr>
      <vt:lpstr>Surveys – Fitted </vt:lpstr>
      <vt:lpstr>Surveys – Env data</vt:lpstr>
      <vt:lpstr>Surveys – Env data</vt:lpstr>
      <vt:lpstr>Surveys – monitored</vt:lpstr>
      <vt:lpstr>Surveys – monitored</vt:lpstr>
      <vt:lpstr>Surveys – monitored</vt:lpstr>
      <vt:lpstr>Surveys – monitored</vt:lpstr>
      <vt:lpstr>Data – summary</vt:lpstr>
      <vt:lpstr>results</vt:lpstr>
      <vt:lpstr>Results: data fits</vt:lpstr>
      <vt:lpstr>PowerPoint Presentation</vt:lpstr>
      <vt:lpstr>Results: data 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parameter estimates</vt:lpstr>
      <vt:lpstr>Results: parameter estimates</vt:lpstr>
      <vt:lpstr>Results: time series</vt:lpstr>
      <vt:lpstr>Results: retrospectives</vt:lpstr>
      <vt:lpstr>PowerPoint Presentation</vt:lpstr>
      <vt:lpstr>Results - summary</vt:lpstr>
      <vt:lpstr>Stock status</vt:lpstr>
      <vt:lpstr>Risk table</vt:lpstr>
      <vt:lpstr>Risk table</vt:lpstr>
      <vt:lpstr>Risk table</vt:lpstr>
      <vt:lpstr>recommendations</vt:lpstr>
      <vt:lpstr>apportionment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LaBelle</dc:creator>
  <cp:lastModifiedBy>Pete.Hulson</cp:lastModifiedBy>
  <cp:revision>110</cp:revision>
  <dcterms:created xsi:type="dcterms:W3CDTF">2020-09-17T00:42:38Z</dcterms:created>
  <dcterms:modified xsi:type="dcterms:W3CDTF">2022-11-17T19:57:26Z</dcterms:modified>
</cp:coreProperties>
</file>